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4016" r:id="rId1"/>
  </p:sldMasterIdLst>
  <p:notesMasterIdLst>
    <p:notesMasterId r:id="rId21"/>
  </p:notesMasterIdLst>
  <p:sldIdLst>
    <p:sldId id="256" r:id="rId2"/>
    <p:sldId id="258" r:id="rId3"/>
    <p:sldId id="259" r:id="rId4"/>
    <p:sldId id="261" r:id="rId5"/>
    <p:sldId id="260" r:id="rId6"/>
    <p:sldId id="276" r:id="rId7"/>
    <p:sldId id="262" r:id="rId8"/>
    <p:sldId id="278" r:id="rId9"/>
    <p:sldId id="264" r:id="rId10"/>
    <p:sldId id="265" r:id="rId11"/>
    <p:sldId id="266" r:id="rId12"/>
    <p:sldId id="267" r:id="rId13"/>
    <p:sldId id="268" r:id="rId14"/>
    <p:sldId id="269" r:id="rId15"/>
    <p:sldId id="270" r:id="rId16"/>
    <p:sldId id="273" r:id="rId17"/>
    <p:sldId id="274" r:id="rId18"/>
    <p:sldId id="271" r:id="rId19"/>
    <p:sldId id="257" r:id="rId20"/>
  </p:sldIdLst>
  <p:sldSz cx="9144000" cy="5143500" type="screen16x9"/>
  <p:notesSz cx="6858000" cy="9144000"/>
  <p:embeddedFontLst>
    <p:embeddedFont>
      <p:font typeface="Book Antiqua" panose="02040602050305030304" pitchFamily="18" charset="0"/>
      <p:regular r:id="rId22"/>
      <p:bold r:id="rId23"/>
      <p:italic r:id="rId24"/>
      <p:boldItalic r:id="rId25"/>
    </p:embeddedFont>
    <p:embeddedFont>
      <p:font typeface="Garamond" panose="02020404030301010803" pitchFamily="18" charset="0"/>
      <p:regular r:id="rId26"/>
      <p:bold r:id="rId27"/>
      <p: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69"/>
    <p:restoredTop sz="93398"/>
  </p:normalViewPr>
  <p:slideViewPr>
    <p:cSldViewPr snapToGrid="0" snapToObjects="1">
      <p:cViewPr varScale="1">
        <p:scale>
          <a:sx n="89" d="100"/>
          <a:sy n="89" d="100"/>
        </p:scale>
        <p:origin x="696" y="66"/>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0381033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16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233FF-541F-8043-9FB6-54DBDE68AE2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1DB007D-CF42-E944-A523-10FB4148CC0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3801819-1F6F-5445-8687-0FB2DD07A94D}"/>
              </a:ext>
            </a:extLst>
          </p:cNvPr>
          <p:cNvSpPr>
            <a:spLocks noGrp="1"/>
          </p:cNvSpPr>
          <p:nvPr>
            <p:ph type="dt" sz="half" idx="10"/>
          </p:nvPr>
        </p:nvSpPr>
        <p:spPr/>
        <p:txBody>
          <a:bodyPr/>
          <a:lstStyle/>
          <a:p>
            <a:fld id="{9334D819-9F07-4261-B09B-9E467E5D9002}" type="datetimeFigureOut">
              <a:rPr lang="en-US" smtClean="0"/>
              <a:pPr/>
              <a:t>12/14/2018</a:t>
            </a:fld>
            <a:endParaRPr lang="en-US" dirty="0"/>
          </a:p>
        </p:txBody>
      </p:sp>
      <p:sp>
        <p:nvSpPr>
          <p:cNvPr id="5" name="Footer Placeholder 4">
            <a:extLst>
              <a:ext uri="{FF2B5EF4-FFF2-40B4-BE49-F238E27FC236}">
                <a16:creationId xmlns:a16="http://schemas.microsoft.com/office/drawing/2014/main" id="{80FB5ABE-9301-6A41-BA74-A20D040110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602D67-0E5A-BC44-B816-2078AAA1050C}"/>
              </a:ext>
            </a:extLst>
          </p:cNvPr>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60162596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084F-89B6-034E-875D-5E1C46E711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408A2D-8A79-2D49-AAE4-634B51CA65D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49D2FD-320D-8D40-873D-682DFAF19E73}"/>
              </a:ext>
            </a:extLst>
          </p:cNvPr>
          <p:cNvSpPr>
            <a:spLocks noGrp="1"/>
          </p:cNvSpPr>
          <p:nvPr>
            <p:ph type="dt" sz="half" idx="10"/>
          </p:nvPr>
        </p:nvSpPr>
        <p:spPr/>
        <p:txBody>
          <a:bodyPr/>
          <a:lstStyle/>
          <a:p>
            <a:fld id="{9334D819-9F07-4261-B09B-9E467E5D9002}" type="datetimeFigureOut">
              <a:rPr lang="en-US" smtClean="0"/>
              <a:pPr/>
              <a:t>12/14/2018</a:t>
            </a:fld>
            <a:endParaRPr lang="en-US" dirty="0"/>
          </a:p>
        </p:txBody>
      </p:sp>
      <p:sp>
        <p:nvSpPr>
          <p:cNvPr id="5" name="Footer Placeholder 4">
            <a:extLst>
              <a:ext uri="{FF2B5EF4-FFF2-40B4-BE49-F238E27FC236}">
                <a16:creationId xmlns:a16="http://schemas.microsoft.com/office/drawing/2014/main" id="{6207A395-7DB0-5E46-B139-C174C5EC09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4DB25A8-CAC8-F647-8F60-C4F8EC5D911D}"/>
              </a:ext>
            </a:extLst>
          </p:cNvPr>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91228883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C388B5-7372-7349-9133-BE21F1AE3DF2}"/>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1EB797-E539-1F4A-AFAD-EE9F73B6A72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6B8BE2-924F-FA44-BEC3-A2E4335AF29B}"/>
              </a:ext>
            </a:extLst>
          </p:cNvPr>
          <p:cNvSpPr>
            <a:spLocks noGrp="1"/>
          </p:cNvSpPr>
          <p:nvPr>
            <p:ph type="dt" sz="half" idx="10"/>
          </p:nvPr>
        </p:nvSpPr>
        <p:spPr/>
        <p:txBody>
          <a:bodyPr/>
          <a:lstStyle/>
          <a:p>
            <a:fld id="{9334D819-9F07-4261-B09B-9E467E5D9002}" type="datetimeFigureOut">
              <a:rPr lang="en-US" smtClean="0"/>
              <a:pPr/>
              <a:t>12/14/2018</a:t>
            </a:fld>
            <a:endParaRPr lang="en-US" dirty="0"/>
          </a:p>
        </p:txBody>
      </p:sp>
      <p:sp>
        <p:nvSpPr>
          <p:cNvPr id="5" name="Footer Placeholder 4">
            <a:extLst>
              <a:ext uri="{FF2B5EF4-FFF2-40B4-BE49-F238E27FC236}">
                <a16:creationId xmlns:a16="http://schemas.microsoft.com/office/drawing/2014/main" id="{B677D5EA-4F84-DA48-87CE-35FD7969E69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7E0DF6-50DF-D347-B6F4-995A382E90CC}"/>
              </a:ext>
            </a:extLst>
          </p:cNvPr>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2172870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2"/>
        <p:cNvGrpSpPr/>
        <p:nvPr/>
      </p:nvGrpSpPr>
      <p:grpSpPr>
        <a:xfrm>
          <a:off x="0" y="0"/>
          <a:ext cx="0" cy="0"/>
          <a:chOff x="0" y="0"/>
          <a:chExt cx="0" cy="0"/>
        </a:xfrm>
      </p:grpSpPr>
      <p:sp>
        <p:nvSpPr>
          <p:cNvPr id="72" name="Google Shape;72;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extLst>
      <p:ext uri="{BB962C8B-B14F-4D97-AF65-F5344CB8AC3E}">
        <p14:creationId xmlns:p14="http://schemas.microsoft.com/office/powerpoint/2010/main" val="1231720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5"/>
        <p:cNvGrpSpPr/>
        <p:nvPr/>
      </p:nvGrpSpPr>
      <p:grpSpPr>
        <a:xfrm>
          <a:off x="0" y="0"/>
          <a:ext cx="0" cy="0"/>
          <a:chOff x="0" y="0"/>
          <a:chExt cx="0" cy="0"/>
        </a:xfrm>
      </p:grpSpPr>
      <p:sp>
        <p:nvSpPr>
          <p:cNvPr id="116" name="Google Shape;116;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Tree>
    <p:extLst>
      <p:ext uri="{BB962C8B-B14F-4D97-AF65-F5344CB8AC3E}">
        <p14:creationId xmlns:p14="http://schemas.microsoft.com/office/powerpoint/2010/main" val="60461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D4059-202D-AD4D-8328-281DC14076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38087E-CAE0-0243-95AC-CE79474B453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76290D-9354-9148-BC52-C3C89BB3DBC0}"/>
              </a:ext>
            </a:extLst>
          </p:cNvPr>
          <p:cNvSpPr>
            <a:spLocks noGrp="1"/>
          </p:cNvSpPr>
          <p:nvPr>
            <p:ph type="dt" sz="half" idx="10"/>
          </p:nvPr>
        </p:nvSpPr>
        <p:spPr/>
        <p:txBody>
          <a:bodyPr/>
          <a:lstStyle/>
          <a:p>
            <a:fld id="{9334D819-9F07-4261-B09B-9E467E5D9002}" type="datetimeFigureOut">
              <a:rPr lang="en-US" smtClean="0"/>
              <a:pPr/>
              <a:t>12/14/2018</a:t>
            </a:fld>
            <a:endParaRPr lang="en-US" dirty="0"/>
          </a:p>
        </p:txBody>
      </p:sp>
      <p:sp>
        <p:nvSpPr>
          <p:cNvPr id="5" name="Footer Placeholder 4">
            <a:extLst>
              <a:ext uri="{FF2B5EF4-FFF2-40B4-BE49-F238E27FC236}">
                <a16:creationId xmlns:a16="http://schemas.microsoft.com/office/drawing/2014/main" id="{B2AEE0A3-1240-9B48-8B16-7C9B47AF2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D81F4E-B8C9-824B-BCAE-CA05676149AB}"/>
              </a:ext>
            </a:extLst>
          </p:cNvPr>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9764764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324AA-E0BD-5446-BFFE-264BBF362D6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21AAFCA-2793-464E-93B6-66903947E2A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412511-ECE8-F741-B2B2-0D11254D0086}"/>
              </a:ext>
            </a:extLst>
          </p:cNvPr>
          <p:cNvSpPr>
            <a:spLocks noGrp="1"/>
          </p:cNvSpPr>
          <p:nvPr>
            <p:ph type="dt" sz="half" idx="10"/>
          </p:nvPr>
        </p:nvSpPr>
        <p:spPr/>
        <p:txBody>
          <a:bodyPr/>
          <a:lstStyle/>
          <a:p>
            <a:fld id="{9334D819-9F07-4261-B09B-9E467E5D9002}" type="datetimeFigureOut">
              <a:rPr lang="en-US" smtClean="0"/>
              <a:pPr/>
              <a:t>12/14/2018</a:t>
            </a:fld>
            <a:endParaRPr lang="en-US" dirty="0"/>
          </a:p>
        </p:txBody>
      </p:sp>
      <p:sp>
        <p:nvSpPr>
          <p:cNvPr id="5" name="Footer Placeholder 4">
            <a:extLst>
              <a:ext uri="{FF2B5EF4-FFF2-40B4-BE49-F238E27FC236}">
                <a16:creationId xmlns:a16="http://schemas.microsoft.com/office/drawing/2014/main" id="{7B62E8BF-2279-9E4A-A32D-96147CD506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71018D6-9451-F944-A3DF-B504159D1361}"/>
              </a:ext>
            </a:extLst>
          </p:cNvPr>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04453071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3483B-146C-1F41-9F57-1DE035E0E4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BA4F4-EFF8-BE48-9DE5-A3E9A1918601}"/>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67E271-34F6-6649-ACA4-1ABCA7091C24}"/>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645A5B-A556-2645-97B4-A575F3997A75}"/>
              </a:ext>
            </a:extLst>
          </p:cNvPr>
          <p:cNvSpPr>
            <a:spLocks noGrp="1"/>
          </p:cNvSpPr>
          <p:nvPr>
            <p:ph type="dt" sz="half" idx="10"/>
          </p:nvPr>
        </p:nvSpPr>
        <p:spPr/>
        <p:txBody>
          <a:bodyPr/>
          <a:lstStyle/>
          <a:p>
            <a:fld id="{9334D819-9F07-4261-B09B-9E467E5D9002}" type="datetimeFigureOut">
              <a:rPr lang="en-US" smtClean="0"/>
              <a:pPr/>
              <a:t>12/14/2018</a:t>
            </a:fld>
            <a:endParaRPr lang="en-US" dirty="0"/>
          </a:p>
        </p:txBody>
      </p:sp>
      <p:sp>
        <p:nvSpPr>
          <p:cNvPr id="6" name="Footer Placeholder 5">
            <a:extLst>
              <a:ext uri="{FF2B5EF4-FFF2-40B4-BE49-F238E27FC236}">
                <a16:creationId xmlns:a16="http://schemas.microsoft.com/office/drawing/2014/main" id="{BBA1FA04-7211-294C-BDBD-20C25FD5D6B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6EEACBB-7ED0-C841-9FB2-927899E54701}"/>
              </a:ext>
            </a:extLst>
          </p:cNvPr>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51848072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9241D-C6EB-E749-9B66-C3FD44D96FB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9B9CF6-FA7C-CA41-A86B-59415E903C1A}"/>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CB1857A8-F72D-6A4A-9FFC-8D2A7C0A8D2D}"/>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AA9C37-EFC2-1A4D-9777-35F90F9E6DA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A6F1378C-D073-D940-8DDB-5B7B66911D2D}"/>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608AF3-3F6F-4846-B941-3A8B5A92B484}"/>
              </a:ext>
            </a:extLst>
          </p:cNvPr>
          <p:cNvSpPr>
            <a:spLocks noGrp="1"/>
          </p:cNvSpPr>
          <p:nvPr>
            <p:ph type="dt" sz="half" idx="10"/>
          </p:nvPr>
        </p:nvSpPr>
        <p:spPr/>
        <p:txBody>
          <a:bodyPr/>
          <a:lstStyle/>
          <a:p>
            <a:fld id="{9334D819-9F07-4261-B09B-9E467E5D9002}" type="datetimeFigureOut">
              <a:rPr lang="en-US" smtClean="0"/>
              <a:pPr/>
              <a:t>12/14/2018</a:t>
            </a:fld>
            <a:endParaRPr lang="en-US" dirty="0"/>
          </a:p>
        </p:txBody>
      </p:sp>
      <p:sp>
        <p:nvSpPr>
          <p:cNvPr id="8" name="Footer Placeholder 7">
            <a:extLst>
              <a:ext uri="{FF2B5EF4-FFF2-40B4-BE49-F238E27FC236}">
                <a16:creationId xmlns:a16="http://schemas.microsoft.com/office/drawing/2014/main" id="{AC5E9E54-B346-694A-AA73-1A1D504241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32D3A64-972E-354A-9311-BF592C5B5175}"/>
              </a:ext>
            </a:extLst>
          </p:cNvPr>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69795248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0DFBB-9D45-914B-A4D3-1ACE4F22B3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5809DF-81AD-EC42-AF80-80EE014B411B}"/>
              </a:ext>
            </a:extLst>
          </p:cNvPr>
          <p:cNvSpPr>
            <a:spLocks noGrp="1"/>
          </p:cNvSpPr>
          <p:nvPr>
            <p:ph type="dt" sz="half" idx="10"/>
          </p:nvPr>
        </p:nvSpPr>
        <p:spPr/>
        <p:txBody>
          <a:bodyPr/>
          <a:lstStyle/>
          <a:p>
            <a:fld id="{9334D819-9F07-4261-B09B-9E467E5D9002}" type="datetimeFigureOut">
              <a:rPr lang="en-US" smtClean="0"/>
              <a:t>12/14/2018</a:t>
            </a:fld>
            <a:endParaRPr lang="en-US" dirty="0"/>
          </a:p>
        </p:txBody>
      </p:sp>
      <p:sp>
        <p:nvSpPr>
          <p:cNvPr id="4" name="Footer Placeholder 3">
            <a:extLst>
              <a:ext uri="{FF2B5EF4-FFF2-40B4-BE49-F238E27FC236}">
                <a16:creationId xmlns:a16="http://schemas.microsoft.com/office/drawing/2014/main" id="{6E29086B-021B-F54A-83C4-8F4A0AFE510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F2740DA-2728-584E-A6B3-4DD341E764A4}"/>
              </a:ext>
            </a:extLst>
          </p:cNvPr>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66918225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A43404-7AEF-AC41-B7A0-50B10D6AB9FB}"/>
              </a:ext>
            </a:extLst>
          </p:cNvPr>
          <p:cNvSpPr>
            <a:spLocks noGrp="1"/>
          </p:cNvSpPr>
          <p:nvPr>
            <p:ph type="dt" sz="half" idx="10"/>
          </p:nvPr>
        </p:nvSpPr>
        <p:spPr/>
        <p:txBody>
          <a:bodyPr/>
          <a:lstStyle/>
          <a:p>
            <a:fld id="{9334D819-9F07-4261-B09B-9E467E5D9002}" type="datetimeFigureOut">
              <a:rPr lang="en-US" smtClean="0"/>
              <a:t>12/14/2018</a:t>
            </a:fld>
            <a:endParaRPr lang="en-US" dirty="0"/>
          </a:p>
        </p:txBody>
      </p:sp>
      <p:sp>
        <p:nvSpPr>
          <p:cNvPr id="3" name="Footer Placeholder 2">
            <a:extLst>
              <a:ext uri="{FF2B5EF4-FFF2-40B4-BE49-F238E27FC236}">
                <a16:creationId xmlns:a16="http://schemas.microsoft.com/office/drawing/2014/main" id="{80A89044-13CC-4941-AD5E-5125CEF63B3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1E2303E-6C03-954F-A693-FABC76A2AFBA}"/>
              </a:ext>
            </a:extLst>
          </p:cNvPr>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71204196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1D7F9-6614-8047-841F-949571758BD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D3CC5A5A-ADAD-AC4D-BE7C-C3AD11F3ED4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2E6928-D90C-5C46-956F-BC399BE2D58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6FD05A64-3460-0440-83E6-FDA7ED730796}"/>
              </a:ext>
            </a:extLst>
          </p:cNvPr>
          <p:cNvSpPr>
            <a:spLocks noGrp="1"/>
          </p:cNvSpPr>
          <p:nvPr>
            <p:ph type="dt" sz="half" idx="10"/>
          </p:nvPr>
        </p:nvSpPr>
        <p:spPr/>
        <p:txBody>
          <a:bodyPr/>
          <a:lstStyle/>
          <a:p>
            <a:fld id="{9334D819-9F07-4261-B09B-9E467E5D9002}" type="datetimeFigureOut">
              <a:rPr lang="en-US" smtClean="0"/>
              <a:pPr/>
              <a:t>12/14/2018</a:t>
            </a:fld>
            <a:endParaRPr lang="en-US" dirty="0"/>
          </a:p>
        </p:txBody>
      </p:sp>
      <p:sp>
        <p:nvSpPr>
          <p:cNvPr id="6" name="Footer Placeholder 5">
            <a:extLst>
              <a:ext uri="{FF2B5EF4-FFF2-40B4-BE49-F238E27FC236}">
                <a16:creationId xmlns:a16="http://schemas.microsoft.com/office/drawing/2014/main" id="{CFC4CBE5-C961-BB4D-BB94-CDA19525F3B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712824A-A63C-6D4E-A40E-92E7ACE619B3}"/>
              </a:ext>
            </a:extLst>
          </p:cNvPr>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56505945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060C-2140-C64E-93C3-2365411D7D6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31A0ED4-410F-7940-A1E7-6BF789F0155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318883F-CB28-1649-887D-107AA5E5043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10F6159-0717-2848-A029-362964B840DC}"/>
              </a:ext>
            </a:extLst>
          </p:cNvPr>
          <p:cNvSpPr>
            <a:spLocks noGrp="1"/>
          </p:cNvSpPr>
          <p:nvPr>
            <p:ph type="dt" sz="half" idx="10"/>
          </p:nvPr>
        </p:nvSpPr>
        <p:spPr/>
        <p:txBody>
          <a:bodyPr/>
          <a:lstStyle/>
          <a:p>
            <a:fld id="{9334D819-9F07-4261-B09B-9E467E5D9002}" type="datetimeFigureOut">
              <a:rPr lang="en-US" smtClean="0"/>
              <a:t>12/14/2018</a:t>
            </a:fld>
            <a:endParaRPr lang="en-US" dirty="0"/>
          </a:p>
        </p:txBody>
      </p:sp>
      <p:sp>
        <p:nvSpPr>
          <p:cNvPr id="6" name="Footer Placeholder 5">
            <a:extLst>
              <a:ext uri="{FF2B5EF4-FFF2-40B4-BE49-F238E27FC236}">
                <a16:creationId xmlns:a16="http://schemas.microsoft.com/office/drawing/2014/main" id="{DF4F2621-5C92-4A43-BCD6-BD5C0ECB26B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8252E1D-9BDB-F640-A7E4-84119B0D88CB}"/>
              </a:ext>
            </a:extLst>
          </p:cNvPr>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11100397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B4A1F1-4E32-8749-A5A3-9FBABCB2F32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150FEC-6CED-3F45-9A92-783928510E6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F579F8-F8F8-3343-9BEB-8D3D4850A7C6}"/>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334D819-9F07-4261-B09B-9E467E5D9002}" type="datetimeFigureOut">
              <a:rPr lang="en-US" smtClean="0"/>
              <a:pPr/>
              <a:t>12/14/2018</a:t>
            </a:fld>
            <a:endParaRPr lang="en-US" dirty="0"/>
          </a:p>
        </p:txBody>
      </p:sp>
      <p:sp>
        <p:nvSpPr>
          <p:cNvPr id="5" name="Footer Placeholder 4">
            <a:extLst>
              <a:ext uri="{FF2B5EF4-FFF2-40B4-BE49-F238E27FC236}">
                <a16:creationId xmlns:a16="http://schemas.microsoft.com/office/drawing/2014/main" id="{1856C49E-4FF8-0549-8800-747012AF82A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A708117-C184-C54C-ABC5-39698B02DC6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419710881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Lst>
  <p:transition>
    <p:fade thruBlk="1"/>
  </p:transition>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hyperlink" Target="https://www.cartaoelo.com.br/"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2.xml"/><Relationship Id="rId16"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bg2">
                <a:tint val="84000"/>
                <a:shade val="100000"/>
                <a:hueMod val="92000"/>
                <a:satMod val="180000"/>
                <a:lumMod val="114000"/>
              </a:schemeClr>
            </a:gs>
            <a:gs pos="100000">
              <a:schemeClr val="bg2">
                <a:shade val="92000"/>
                <a:satMod val="170000"/>
                <a:lumMod val="96000"/>
              </a:schemeClr>
            </a:gs>
          </a:gsLst>
          <a:path path="shape">
            <a:fillToRect l="50000" t="50000" r="50000" b="50000"/>
          </a:path>
          <a:tileRect/>
        </a:gradFill>
        <a:effectLst/>
      </p:bgPr>
    </p:bg>
    <p:spTree>
      <p:nvGrpSpPr>
        <p:cNvPr id="1" name="Shape 452"/>
        <p:cNvGrpSpPr/>
        <p:nvPr/>
      </p:nvGrpSpPr>
      <p:grpSpPr>
        <a:xfrm>
          <a:off x="0" y="0"/>
          <a:ext cx="0" cy="0"/>
          <a:chOff x="0" y="0"/>
          <a:chExt cx="0" cy="0"/>
        </a:xfrm>
      </p:grpSpPr>
      <p:sp>
        <p:nvSpPr>
          <p:cNvPr id="453" name="Google Shape;453;p13"/>
          <p:cNvSpPr txBox="1">
            <a:spLocks noGrp="1"/>
          </p:cNvSpPr>
          <p:nvPr>
            <p:ph type="ctrTitle"/>
          </p:nvPr>
        </p:nvSpPr>
        <p:spPr>
          <a:xfrm>
            <a:off x="2714170" y="3487057"/>
            <a:ext cx="6024603" cy="138520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002060"/>
                </a:solidFill>
                <a:latin typeface="Book Antiqua" panose="02040602050305030304" pitchFamily="18" charset="0"/>
              </a:rPr>
              <a:t>Elo World</a:t>
            </a:r>
            <a:br>
              <a:rPr lang="en-US" dirty="0">
                <a:solidFill>
                  <a:srgbClr val="002060"/>
                </a:solidFill>
                <a:latin typeface="Book Antiqua" panose="02040602050305030304" pitchFamily="18" charset="0"/>
              </a:rPr>
            </a:br>
            <a:r>
              <a:rPr lang="en-US" sz="2400" dirty="0">
                <a:solidFill>
                  <a:srgbClr val="002060"/>
                </a:solidFill>
                <a:latin typeface="Book Antiqua" panose="02040602050305030304" pitchFamily="18" charset="0"/>
              </a:rPr>
              <a:t>Team: Jon, Ben, Eleanora &amp; Shrawantee</a:t>
            </a:r>
            <a:endParaRPr dirty="0">
              <a:solidFill>
                <a:srgbClr val="002060"/>
              </a:solidFill>
              <a:latin typeface="Book Antiqua" panose="02040602050305030304" pitchFamily="18" charset="0"/>
            </a:endParaRPr>
          </a:p>
        </p:txBody>
      </p:sp>
      <p:pic>
        <p:nvPicPr>
          <p:cNvPr id="3" name="Picture 2" descr="A picture containing clipart&#10;&#10;Description automatically generated">
            <a:extLst>
              <a:ext uri="{FF2B5EF4-FFF2-40B4-BE49-F238E27FC236}">
                <a16:creationId xmlns:a16="http://schemas.microsoft.com/office/drawing/2014/main" id="{B9BF54BB-3E26-4B4B-91C8-D996F588DE0C}"/>
              </a:ext>
            </a:extLst>
          </p:cNvPr>
          <p:cNvPicPr>
            <a:picLocks noChangeAspect="1"/>
          </p:cNvPicPr>
          <p:nvPr/>
        </p:nvPicPr>
        <p:blipFill>
          <a:blip r:embed="rId3"/>
          <a:stretch>
            <a:fillRect/>
          </a:stretch>
        </p:blipFill>
        <p:spPr>
          <a:xfrm>
            <a:off x="6088729" y="2682422"/>
            <a:ext cx="1930400" cy="939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bg2">
                <a:tint val="84000"/>
                <a:shade val="100000"/>
                <a:hueMod val="92000"/>
                <a:satMod val="180000"/>
                <a:lumMod val="114000"/>
              </a:schemeClr>
            </a:gs>
            <a:gs pos="100000">
              <a:schemeClr val="bg2">
                <a:shade val="92000"/>
                <a:satMod val="170000"/>
                <a:lumMod val="96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373346" y="187857"/>
            <a:ext cx="6104100" cy="819900"/>
          </a:xfrm>
        </p:spPr>
        <p:txBody>
          <a:bodyPr>
            <a:normAutofit/>
          </a:bodyPr>
          <a:lstStyle/>
          <a:p>
            <a:pPr marL="457200" lvl="1" indent="0" algn="l">
              <a:buNone/>
            </a:pPr>
            <a:r>
              <a:rPr lang="en-US" sz="2800" dirty="0">
                <a:latin typeface="Book Antiqua" panose="02040602050305030304" pitchFamily="18" charset="0"/>
              </a:rPr>
              <a:t>Multivariate Linear Regression</a:t>
            </a:r>
          </a:p>
        </p:txBody>
      </p:sp>
    </p:spTree>
    <p:extLst>
      <p:ext uri="{BB962C8B-B14F-4D97-AF65-F5344CB8AC3E}">
        <p14:creationId xmlns:p14="http://schemas.microsoft.com/office/powerpoint/2010/main" val="366742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bg2">
                <a:tint val="84000"/>
                <a:shade val="100000"/>
                <a:hueMod val="92000"/>
                <a:satMod val="180000"/>
                <a:lumMod val="114000"/>
              </a:schemeClr>
            </a:gs>
            <a:gs pos="100000">
              <a:schemeClr val="bg2">
                <a:shade val="92000"/>
                <a:satMod val="170000"/>
                <a:lumMod val="96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373346" y="187857"/>
            <a:ext cx="6104100" cy="819900"/>
          </a:xfrm>
        </p:spPr>
        <p:txBody>
          <a:bodyPr>
            <a:normAutofit/>
          </a:bodyPr>
          <a:lstStyle/>
          <a:p>
            <a:pPr marL="457200" lvl="1" indent="0" algn="l">
              <a:buNone/>
            </a:pPr>
            <a:r>
              <a:rPr lang="en-US" sz="3200" dirty="0">
                <a:latin typeface="Book Antiqua" panose="02040602050305030304" pitchFamily="18" charset="0"/>
              </a:rPr>
              <a:t>Lasso</a:t>
            </a:r>
          </a:p>
        </p:txBody>
      </p:sp>
    </p:spTree>
    <p:extLst>
      <p:ext uri="{BB962C8B-B14F-4D97-AF65-F5344CB8AC3E}">
        <p14:creationId xmlns:p14="http://schemas.microsoft.com/office/powerpoint/2010/main" val="4153717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bg2">
                <a:tint val="84000"/>
                <a:shade val="100000"/>
                <a:hueMod val="92000"/>
                <a:satMod val="180000"/>
                <a:lumMod val="114000"/>
              </a:schemeClr>
            </a:gs>
            <a:gs pos="100000">
              <a:schemeClr val="bg2">
                <a:shade val="92000"/>
                <a:satMod val="170000"/>
                <a:lumMod val="96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373346" y="187857"/>
            <a:ext cx="6104100" cy="819900"/>
          </a:xfrm>
        </p:spPr>
        <p:txBody>
          <a:bodyPr>
            <a:normAutofit/>
          </a:bodyPr>
          <a:lstStyle/>
          <a:p>
            <a:pPr marL="457200" lvl="1" indent="0" algn="l">
              <a:buNone/>
            </a:pPr>
            <a:r>
              <a:rPr lang="en-US" sz="3200" dirty="0">
                <a:latin typeface="Book Antiqua" panose="02040602050305030304" pitchFamily="18" charset="0"/>
              </a:rPr>
              <a:t>Random Forest</a:t>
            </a:r>
          </a:p>
        </p:txBody>
      </p:sp>
    </p:spTree>
    <p:extLst>
      <p:ext uri="{BB962C8B-B14F-4D97-AF65-F5344CB8AC3E}">
        <p14:creationId xmlns:p14="http://schemas.microsoft.com/office/powerpoint/2010/main" val="938166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bg2">
                <a:tint val="84000"/>
                <a:shade val="100000"/>
                <a:hueMod val="92000"/>
                <a:satMod val="180000"/>
                <a:lumMod val="114000"/>
              </a:schemeClr>
            </a:gs>
            <a:gs pos="100000">
              <a:schemeClr val="bg2">
                <a:shade val="92000"/>
                <a:satMod val="170000"/>
                <a:lumMod val="96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373346" y="187857"/>
            <a:ext cx="6104100" cy="819900"/>
          </a:xfrm>
        </p:spPr>
        <p:txBody>
          <a:bodyPr>
            <a:normAutofit/>
          </a:bodyPr>
          <a:lstStyle/>
          <a:p>
            <a:pPr marL="457200" lvl="1" indent="0" algn="l">
              <a:buNone/>
            </a:pPr>
            <a:r>
              <a:rPr lang="en-US" sz="3200" dirty="0">
                <a:latin typeface="Book Antiqua" panose="02040602050305030304" pitchFamily="18" charset="0"/>
              </a:rPr>
              <a:t>Neural Networks</a:t>
            </a:r>
          </a:p>
        </p:txBody>
      </p:sp>
    </p:spTree>
    <p:extLst>
      <p:ext uri="{BB962C8B-B14F-4D97-AF65-F5344CB8AC3E}">
        <p14:creationId xmlns:p14="http://schemas.microsoft.com/office/powerpoint/2010/main" val="1630899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bg2">
                <a:tint val="84000"/>
                <a:shade val="100000"/>
                <a:hueMod val="92000"/>
                <a:satMod val="180000"/>
                <a:lumMod val="114000"/>
              </a:schemeClr>
            </a:gs>
            <a:gs pos="100000">
              <a:schemeClr val="bg2">
                <a:shade val="92000"/>
                <a:satMod val="170000"/>
                <a:lumMod val="96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373345" y="187857"/>
            <a:ext cx="8219111" cy="819900"/>
          </a:xfrm>
        </p:spPr>
        <p:txBody>
          <a:bodyPr>
            <a:normAutofit/>
          </a:bodyPr>
          <a:lstStyle/>
          <a:p>
            <a:pPr marL="457200" lvl="1" indent="0" algn="l">
              <a:buNone/>
            </a:pPr>
            <a:r>
              <a:rPr lang="en-US" sz="2800" dirty="0">
                <a:latin typeface="Book Antiqua" panose="02040602050305030304" pitchFamily="18" charset="0"/>
              </a:rPr>
              <a:t>LGBM (Light Gradient Boosting Machine)</a:t>
            </a:r>
          </a:p>
        </p:txBody>
      </p:sp>
    </p:spTree>
    <p:extLst>
      <p:ext uri="{BB962C8B-B14F-4D97-AF65-F5344CB8AC3E}">
        <p14:creationId xmlns:p14="http://schemas.microsoft.com/office/powerpoint/2010/main" val="2611029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bg2">
                <a:tint val="84000"/>
                <a:shade val="100000"/>
                <a:hueMod val="92000"/>
                <a:satMod val="180000"/>
                <a:lumMod val="114000"/>
              </a:schemeClr>
            </a:gs>
            <a:gs pos="100000">
              <a:schemeClr val="bg2">
                <a:shade val="92000"/>
                <a:satMod val="170000"/>
                <a:lumMod val="96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373346" y="187857"/>
            <a:ext cx="6104100" cy="819900"/>
          </a:xfrm>
        </p:spPr>
        <p:txBody>
          <a:bodyPr>
            <a:normAutofit/>
          </a:bodyPr>
          <a:lstStyle/>
          <a:p>
            <a:pPr marL="457200" lvl="1" indent="0" algn="l">
              <a:buNone/>
            </a:pPr>
            <a:r>
              <a:rPr lang="en-US" sz="2800" dirty="0">
                <a:latin typeface="Book Antiqua" panose="02040602050305030304" pitchFamily="18" charset="0"/>
              </a:rPr>
              <a:t>Logistic Regression</a:t>
            </a:r>
          </a:p>
        </p:txBody>
      </p:sp>
      <p:pic>
        <p:nvPicPr>
          <p:cNvPr id="3" name="Picture 2" descr="Screen Shot 2018-12-13 at 6.10.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528" y="1007757"/>
            <a:ext cx="4298016" cy="3676616"/>
          </a:xfrm>
          <a:prstGeom prst="rect">
            <a:avLst/>
          </a:prstGeom>
        </p:spPr>
      </p:pic>
    </p:spTree>
    <p:extLst>
      <p:ext uri="{BB962C8B-B14F-4D97-AF65-F5344CB8AC3E}">
        <p14:creationId xmlns:p14="http://schemas.microsoft.com/office/powerpoint/2010/main" val="1191155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373346" y="187857"/>
            <a:ext cx="6104100" cy="819900"/>
          </a:xfrm>
        </p:spPr>
        <p:txBody>
          <a:bodyPr>
            <a:normAutofit/>
          </a:bodyPr>
          <a:lstStyle/>
          <a:p>
            <a:pPr marL="457200" lvl="1" indent="0" algn="l">
              <a:buNone/>
            </a:pPr>
            <a:r>
              <a:rPr lang="en-US" sz="2800" dirty="0">
                <a:latin typeface="Book Antiqua" panose="02040602050305030304" pitchFamily="18" charset="0"/>
              </a:rPr>
              <a:t>Logistic Regression</a:t>
            </a:r>
          </a:p>
        </p:txBody>
      </p:sp>
      <p:pic>
        <p:nvPicPr>
          <p:cNvPr id="3" name="Picture 2" descr="Screen Shot 2018-12-13 at 6.10.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528" y="1007757"/>
            <a:ext cx="4298016" cy="367661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999" y="1007757"/>
            <a:ext cx="4298016" cy="3579209"/>
          </a:xfrm>
          <a:prstGeom prst="rect">
            <a:avLst/>
          </a:prstGeom>
        </p:spPr>
      </p:pic>
      <p:cxnSp>
        <p:nvCxnSpPr>
          <p:cNvPr id="6" name="Straight Arrow Connector 5"/>
          <p:cNvCxnSpPr/>
          <p:nvPr/>
        </p:nvCxnSpPr>
        <p:spPr>
          <a:xfrm flipH="1">
            <a:off x="3595634" y="3580748"/>
            <a:ext cx="1116940" cy="4570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824537" y="1636727"/>
            <a:ext cx="1116940" cy="5661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932085" y="1406155"/>
            <a:ext cx="1903617" cy="369332"/>
          </a:xfrm>
          <a:prstGeom prst="rect">
            <a:avLst/>
          </a:prstGeom>
          <a:noFill/>
        </p:spPr>
        <p:txBody>
          <a:bodyPr wrap="square" rtlCol="0">
            <a:spAutoFit/>
          </a:bodyPr>
          <a:lstStyle/>
          <a:p>
            <a:r>
              <a:rPr lang="en-US" dirty="0"/>
              <a:t>Normal loyalty</a:t>
            </a:r>
          </a:p>
        </p:txBody>
      </p:sp>
      <p:sp>
        <p:nvSpPr>
          <p:cNvPr id="10" name="TextBox 9"/>
          <p:cNvSpPr txBox="1"/>
          <p:nvPr/>
        </p:nvSpPr>
        <p:spPr>
          <a:xfrm>
            <a:off x="4712574" y="3396082"/>
            <a:ext cx="1881970" cy="369332"/>
          </a:xfrm>
          <a:prstGeom prst="rect">
            <a:avLst/>
          </a:prstGeom>
          <a:noFill/>
        </p:spPr>
        <p:txBody>
          <a:bodyPr wrap="square" rtlCol="0">
            <a:spAutoFit/>
          </a:bodyPr>
          <a:lstStyle/>
          <a:p>
            <a:r>
              <a:rPr lang="en-US" dirty="0"/>
              <a:t>Extremely disloyal</a:t>
            </a:r>
          </a:p>
        </p:txBody>
      </p:sp>
    </p:spTree>
    <p:extLst>
      <p:ext uri="{BB962C8B-B14F-4D97-AF65-F5344CB8AC3E}">
        <p14:creationId xmlns:p14="http://schemas.microsoft.com/office/powerpoint/2010/main" val="1197822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8-12-13 at 6.15.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577" y="886798"/>
            <a:ext cx="2745488" cy="1889097"/>
          </a:xfrm>
          <a:prstGeom prst="rect">
            <a:avLst/>
          </a:prstGeom>
        </p:spPr>
      </p:pic>
      <p:pic>
        <p:nvPicPr>
          <p:cNvPr id="4" name="Picture 3" descr="Screen Shot 2018-12-13 at 6.16.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3477" y="887529"/>
            <a:ext cx="2669924" cy="1897493"/>
          </a:xfrm>
          <a:prstGeom prst="rect">
            <a:avLst/>
          </a:prstGeom>
        </p:spPr>
      </p:pic>
      <p:pic>
        <p:nvPicPr>
          <p:cNvPr id="5" name="Picture 4" descr="Screen Shot 2018-12-13 at 6.16.2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3227" y="3269695"/>
            <a:ext cx="2644736" cy="1880701"/>
          </a:xfrm>
          <a:prstGeom prst="rect">
            <a:avLst/>
          </a:prstGeom>
        </p:spPr>
      </p:pic>
      <p:sp>
        <p:nvSpPr>
          <p:cNvPr id="6" name="TextBox 5"/>
          <p:cNvSpPr txBox="1"/>
          <p:nvPr/>
        </p:nvSpPr>
        <p:spPr>
          <a:xfrm>
            <a:off x="3556065" y="2900363"/>
            <a:ext cx="1799133" cy="369332"/>
          </a:xfrm>
          <a:prstGeom prst="rect">
            <a:avLst/>
          </a:prstGeom>
          <a:noFill/>
        </p:spPr>
        <p:txBody>
          <a:bodyPr wrap="square" rtlCol="0">
            <a:spAutoFit/>
          </a:bodyPr>
          <a:lstStyle/>
          <a:p>
            <a:r>
              <a:rPr lang="en-US" dirty="0"/>
              <a:t>Random Forest</a:t>
            </a:r>
          </a:p>
        </p:txBody>
      </p:sp>
      <p:sp>
        <p:nvSpPr>
          <p:cNvPr id="7" name="TextBox 6"/>
          <p:cNvSpPr txBox="1"/>
          <p:nvPr/>
        </p:nvSpPr>
        <p:spPr>
          <a:xfrm>
            <a:off x="5355199" y="509760"/>
            <a:ext cx="2051898" cy="369332"/>
          </a:xfrm>
          <a:prstGeom prst="rect">
            <a:avLst/>
          </a:prstGeom>
          <a:noFill/>
        </p:spPr>
        <p:txBody>
          <a:bodyPr wrap="square" rtlCol="0">
            <a:spAutoFit/>
          </a:bodyPr>
          <a:lstStyle/>
          <a:p>
            <a:pPr algn="ctr"/>
            <a:r>
              <a:rPr lang="en-US" dirty="0"/>
              <a:t>Decision Tree</a:t>
            </a:r>
          </a:p>
        </p:txBody>
      </p:sp>
      <p:sp>
        <p:nvSpPr>
          <p:cNvPr id="8" name="TextBox 7"/>
          <p:cNvSpPr txBox="1"/>
          <p:nvPr/>
        </p:nvSpPr>
        <p:spPr>
          <a:xfrm>
            <a:off x="994538" y="509760"/>
            <a:ext cx="2402188" cy="369332"/>
          </a:xfrm>
          <a:prstGeom prst="rect">
            <a:avLst/>
          </a:prstGeom>
          <a:noFill/>
        </p:spPr>
        <p:txBody>
          <a:bodyPr wrap="square" rtlCol="0">
            <a:spAutoFit/>
          </a:bodyPr>
          <a:lstStyle/>
          <a:p>
            <a:pPr algn="ctr"/>
            <a:r>
              <a:rPr lang="en-US" dirty="0"/>
              <a:t>Logistic Regression</a:t>
            </a:r>
          </a:p>
        </p:txBody>
      </p:sp>
    </p:spTree>
    <p:extLst>
      <p:ext uri="{BB962C8B-B14F-4D97-AF65-F5344CB8AC3E}">
        <p14:creationId xmlns:p14="http://schemas.microsoft.com/office/powerpoint/2010/main" val="2571764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bg2">
                <a:tint val="84000"/>
                <a:shade val="100000"/>
                <a:hueMod val="92000"/>
                <a:satMod val="180000"/>
                <a:lumMod val="114000"/>
              </a:schemeClr>
            </a:gs>
            <a:gs pos="100000">
              <a:schemeClr val="bg2">
                <a:shade val="92000"/>
                <a:satMod val="170000"/>
                <a:lumMod val="96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373346" y="187857"/>
            <a:ext cx="6104100" cy="819900"/>
          </a:xfrm>
        </p:spPr>
        <p:txBody>
          <a:bodyPr>
            <a:normAutofit/>
          </a:bodyPr>
          <a:lstStyle/>
          <a:p>
            <a:pPr marL="457200" lvl="1" indent="0" algn="l">
              <a:buNone/>
            </a:pPr>
            <a:r>
              <a:rPr lang="en-US" sz="2800" dirty="0">
                <a:latin typeface="Book Antiqua" panose="02040602050305030304" pitchFamily="18" charset="0"/>
              </a:rPr>
              <a:t>Conclusion</a:t>
            </a:r>
          </a:p>
        </p:txBody>
      </p:sp>
    </p:spTree>
    <p:extLst>
      <p:ext uri="{BB962C8B-B14F-4D97-AF65-F5344CB8AC3E}">
        <p14:creationId xmlns:p14="http://schemas.microsoft.com/office/powerpoint/2010/main" val="3034695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shadeToTitle="1">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descr="A view of a city at night&#10;&#10;Description automatically generated">
            <a:extLst>
              <a:ext uri="{FF2B5EF4-FFF2-40B4-BE49-F238E27FC236}">
                <a16:creationId xmlns:a16="http://schemas.microsoft.com/office/drawing/2014/main" id="{92CA63BC-A4A5-5E4A-A8F6-461D447F7AC5}"/>
              </a:ext>
            </a:extLst>
          </p:cNvPr>
          <p:cNvPicPr>
            <a:picLocks noChangeAspect="1"/>
          </p:cNvPicPr>
          <p:nvPr/>
        </p:nvPicPr>
        <p:blipFill>
          <a:blip r:embed="rId2"/>
          <a:stretch>
            <a:fillRect/>
          </a:stretch>
        </p:blipFill>
        <p:spPr>
          <a:xfrm>
            <a:off x="1110343" y="-1"/>
            <a:ext cx="6890657" cy="5143501"/>
          </a:xfrm>
          <a:prstGeom prst="rect">
            <a:avLst/>
          </a:prstGeom>
        </p:spPr>
      </p:pic>
    </p:spTree>
    <p:extLst>
      <p:ext uri="{BB962C8B-B14F-4D97-AF65-F5344CB8AC3E}">
        <p14:creationId xmlns:p14="http://schemas.microsoft.com/office/powerpoint/2010/main" val="1114905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bg2">
                <a:tint val="84000"/>
                <a:shade val="100000"/>
                <a:hueMod val="92000"/>
                <a:satMod val="180000"/>
                <a:lumMod val="114000"/>
              </a:schemeClr>
            </a:gs>
            <a:gs pos="100000">
              <a:schemeClr val="bg2">
                <a:shade val="92000"/>
                <a:satMod val="170000"/>
                <a:lumMod val="96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5873E0-B366-A24E-BCCE-169162FB1748}"/>
              </a:ext>
            </a:extLst>
          </p:cNvPr>
          <p:cNvSpPr/>
          <p:nvPr/>
        </p:nvSpPr>
        <p:spPr>
          <a:xfrm>
            <a:off x="711199" y="183436"/>
            <a:ext cx="6506974" cy="461665"/>
          </a:xfrm>
          <a:prstGeom prst="rect">
            <a:avLst/>
          </a:prstGeom>
        </p:spPr>
        <p:txBody>
          <a:bodyPr wrap="square">
            <a:spAutoFit/>
          </a:bodyPr>
          <a:lstStyle/>
          <a:p>
            <a:pPr fontAlgn="base"/>
            <a:r>
              <a:rPr lang="en-US" sz="2400" b="1" dirty="0">
                <a:solidFill>
                  <a:schemeClr val="tx1"/>
                </a:solidFill>
                <a:latin typeface="Book Antiqua" panose="02040602050305030304" pitchFamily="18" charset="0"/>
              </a:rPr>
              <a:t>Elo Merchant Category Recommendation</a:t>
            </a:r>
          </a:p>
        </p:txBody>
      </p:sp>
      <p:sp>
        <p:nvSpPr>
          <p:cNvPr id="7" name="Rectangle 6">
            <a:extLst>
              <a:ext uri="{FF2B5EF4-FFF2-40B4-BE49-F238E27FC236}">
                <a16:creationId xmlns:a16="http://schemas.microsoft.com/office/drawing/2014/main" id="{C53C882F-AE06-8F4F-9925-4532E73D2CA4}"/>
              </a:ext>
            </a:extLst>
          </p:cNvPr>
          <p:cNvSpPr/>
          <p:nvPr/>
        </p:nvSpPr>
        <p:spPr>
          <a:xfrm>
            <a:off x="711199" y="645101"/>
            <a:ext cx="8111847" cy="4401205"/>
          </a:xfrm>
          <a:prstGeom prst="rect">
            <a:avLst/>
          </a:prstGeom>
        </p:spPr>
        <p:txBody>
          <a:bodyPr wrap="square">
            <a:spAutoFit/>
          </a:bodyPr>
          <a:lstStyle/>
          <a:p>
            <a:pPr fontAlgn="base"/>
            <a:r>
              <a:rPr lang="en-US" sz="2000" dirty="0">
                <a:solidFill>
                  <a:srgbClr val="008ABC"/>
                </a:solidFill>
                <a:latin typeface="Book Antiqua" panose="02040602050305030304" pitchFamily="18" charset="0"/>
                <a:hlinkClick r:id="rId2"/>
              </a:rPr>
              <a:t>Elo</a:t>
            </a:r>
            <a:r>
              <a:rPr lang="en-US" sz="2000" dirty="0">
                <a:latin typeface="Book Antiqua" panose="02040602050305030304" pitchFamily="18" charset="0"/>
              </a:rPr>
              <a:t>, one of the largest payment brands in Brazil, has built partnerships with merchants in order to offer promotions or discounts to cardholders. </a:t>
            </a:r>
          </a:p>
          <a:p>
            <a:pPr fontAlgn="base"/>
            <a:endParaRPr lang="en-US" sz="2000" dirty="0">
              <a:latin typeface="Book Antiqua" panose="02040602050305030304" pitchFamily="18" charset="0"/>
            </a:endParaRPr>
          </a:p>
          <a:p>
            <a:pPr marL="285750" indent="-285750" fontAlgn="base">
              <a:buFont typeface="Wingdings" pitchFamily="2" charset="2"/>
              <a:buChar char="ü"/>
            </a:pPr>
            <a:r>
              <a:rPr lang="en-US" sz="2000" dirty="0">
                <a:latin typeface="Book Antiqua" panose="02040602050305030304" pitchFamily="18" charset="0"/>
              </a:rPr>
              <a:t>For these promotions to work for either the consumer or the merchant, Elo has built machine learning models to understand the most important aspects and preferences in their customers’ lifecycle, from food to shopping. </a:t>
            </a:r>
          </a:p>
          <a:p>
            <a:pPr fontAlgn="base"/>
            <a:endParaRPr lang="en-US" sz="2000" dirty="0">
              <a:latin typeface="Book Antiqua" panose="02040602050305030304" pitchFamily="18" charset="0"/>
            </a:endParaRPr>
          </a:p>
          <a:p>
            <a:pPr marL="285750" indent="-285750" fontAlgn="base">
              <a:buFont typeface="Wingdings" pitchFamily="2" charset="2"/>
              <a:buChar char="ü"/>
            </a:pPr>
            <a:r>
              <a:rPr lang="en-US" sz="2000" dirty="0">
                <a:latin typeface="Book Antiqua" panose="02040602050305030304" pitchFamily="18" charset="0"/>
              </a:rPr>
              <a:t>But so far none of them is specifically tailored for an individual or profile. </a:t>
            </a:r>
          </a:p>
          <a:p>
            <a:pPr marL="285750" indent="-285750" fontAlgn="base">
              <a:buFont typeface="Wingdings" pitchFamily="2" charset="2"/>
              <a:buChar char="ü"/>
            </a:pPr>
            <a:r>
              <a:rPr lang="en-US" sz="2000" dirty="0">
                <a:latin typeface="Book Antiqua" panose="02040602050305030304" pitchFamily="18" charset="0"/>
              </a:rPr>
              <a:t>We attempt to develop algorithms to identify and serve the most relevant opportunities to individuals, by uncovering signal in customer loyalty. </a:t>
            </a:r>
          </a:p>
        </p:txBody>
      </p:sp>
    </p:spTree>
    <p:extLst>
      <p:ext uri="{BB962C8B-B14F-4D97-AF65-F5344CB8AC3E}">
        <p14:creationId xmlns:p14="http://schemas.microsoft.com/office/powerpoint/2010/main" val="2316063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bg2">
                <a:tint val="84000"/>
                <a:shade val="100000"/>
                <a:hueMod val="92000"/>
                <a:satMod val="180000"/>
                <a:lumMod val="114000"/>
              </a:schemeClr>
            </a:gs>
            <a:gs pos="100000">
              <a:schemeClr val="bg2">
                <a:shade val="92000"/>
                <a:satMod val="170000"/>
                <a:lumMod val="96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E86C48-B157-4F49-BA24-E10141B8320E}"/>
              </a:ext>
            </a:extLst>
          </p:cNvPr>
          <p:cNvSpPr>
            <a:spLocks noGrp="1"/>
          </p:cNvSpPr>
          <p:nvPr>
            <p:ph type="body" idx="1"/>
          </p:nvPr>
        </p:nvSpPr>
        <p:spPr>
          <a:xfrm>
            <a:off x="732971" y="304800"/>
            <a:ext cx="7678057" cy="4455886"/>
          </a:xfrm>
        </p:spPr>
        <p:txBody>
          <a:bodyPr>
            <a:noAutofit/>
          </a:bodyPr>
          <a:lstStyle/>
          <a:p>
            <a:pPr marL="38100" indent="0" algn="l" fontAlgn="base">
              <a:buNone/>
            </a:pPr>
            <a:endParaRPr lang="en-US" sz="2000" i="0" dirty="0">
              <a:latin typeface="Book Antiqua" panose="02040602050305030304" pitchFamily="18" charset="0"/>
            </a:endParaRPr>
          </a:p>
          <a:p>
            <a:pPr marL="38100" indent="0" algn="l" fontAlgn="base">
              <a:buNone/>
            </a:pPr>
            <a:r>
              <a:rPr lang="en-US" sz="2000" i="0" dirty="0">
                <a:latin typeface="Book Antiqua" panose="02040602050305030304" pitchFamily="18" charset="0"/>
              </a:rPr>
              <a:t>What are we predicting?</a:t>
            </a:r>
          </a:p>
          <a:p>
            <a:pPr marL="38100" indent="0" algn="l" fontAlgn="base">
              <a:buNone/>
            </a:pPr>
            <a:endParaRPr lang="en-US" sz="2000" i="0" dirty="0">
              <a:latin typeface="Book Antiqua" panose="02040602050305030304" pitchFamily="18" charset="0"/>
            </a:endParaRPr>
          </a:p>
          <a:p>
            <a:pPr marL="38100" indent="0" algn="l" fontAlgn="base">
              <a:buNone/>
            </a:pPr>
            <a:r>
              <a:rPr lang="en-US" sz="2000" i="0" dirty="0">
                <a:latin typeface="Book Antiqua" panose="02040602050305030304" pitchFamily="18" charset="0"/>
              </a:rPr>
              <a:t>A </a:t>
            </a:r>
            <a:r>
              <a:rPr lang="en-US" sz="2000" dirty="0">
                <a:latin typeface="Book Antiqua" panose="02040602050305030304" pitchFamily="18" charset="0"/>
              </a:rPr>
              <a:t>loyalty score (target)</a:t>
            </a:r>
            <a:r>
              <a:rPr lang="en-US" sz="2000" i="0" dirty="0">
                <a:latin typeface="Book Antiqua" panose="02040602050305030304" pitchFamily="18" charset="0"/>
              </a:rPr>
              <a:t> for each customer (</a:t>
            </a:r>
            <a:r>
              <a:rPr lang="en-US" sz="2000" dirty="0">
                <a:latin typeface="Book Antiqua" panose="02040602050305030304" pitchFamily="18" charset="0"/>
              </a:rPr>
              <a:t>card_id</a:t>
            </a:r>
            <a:r>
              <a:rPr lang="en-US" sz="2000" i="0" dirty="0">
                <a:latin typeface="Book Antiqua" panose="02040602050305030304" pitchFamily="18" charset="0"/>
              </a:rPr>
              <a:t>) represented in test.csv and sample_submission.csv.</a:t>
            </a:r>
          </a:p>
          <a:p>
            <a:pPr marL="38100" indent="0" algn="l" fontAlgn="base">
              <a:buNone/>
            </a:pPr>
            <a:endParaRPr lang="en-US" sz="2000" i="0" dirty="0">
              <a:latin typeface="Book Antiqua" panose="02040602050305030304" pitchFamily="18" charset="0"/>
            </a:endParaRPr>
          </a:p>
          <a:p>
            <a:pPr marL="38100" indent="0" algn="l" fontAlgn="base">
              <a:buNone/>
            </a:pPr>
            <a:r>
              <a:rPr lang="en-US" sz="2000" i="0" dirty="0">
                <a:latin typeface="Book Antiqua" panose="02040602050305030304" pitchFamily="18" charset="0"/>
              </a:rPr>
              <a:t>Number of Variables = 147</a:t>
            </a:r>
          </a:p>
          <a:p>
            <a:pPr marL="38100" indent="0" algn="l" fontAlgn="base">
              <a:buNone/>
            </a:pPr>
            <a:r>
              <a:rPr lang="en-US" sz="2000" i="0" dirty="0">
                <a:latin typeface="Book Antiqua" panose="02040602050305030304" pitchFamily="18" charset="0"/>
              </a:rPr>
              <a:t>Few variable names and description</a:t>
            </a:r>
          </a:p>
          <a:p>
            <a:pPr marL="38100" indent="0" algn="l" fontAlgn="base">
              <a:buNone/>
            </a:pPr>
            <a:r>
              <a:rPr lang="en-US" sz="2000" i="0" dirty="0">
                <a:latin typeface="Book Antiqua" panose="02040602050305030304" pitchFamily="18" charset="0"/>
              </a:rPr>
              <a:t>List of anonymized variables</a:t>
            </a:r>
          </a:p>
          <a:p>
            <a:pPr marL="38100" indent="0" algn="l" fontAlgn="base">
              <a:buNone/>
            </a:pPr>
            <a:endParaRPr lang="en-US" sz="2000" i="0" dirty="0">
              <a:latin typeface="Book Antiqua" panose="02040602050305030304" pitchFamily="18" charset="0"/>
            </a:endParaRPr>
          </a:p>
          <a:p>
            <a:pPr marL="38100" indent="0" algn="l" fontAlgn="base">
              <a:buNone/>
            </a:pPr>
            <a:endParaRPr lang="en-US" sz="2000" i="0" dirty="0">
              <a:latin typeface="Book Antiqua" panose="02040602050305030304" pitchFamily="18" charset="0"/>
            </a:endParaRPr>
          </a:p>
          <a:p>
            <a:pPr marL="38100" indent="0" algn="l">
              <a:buNone/>
            </a:pPr>
            <a:endParaRPr lang="en-US" sz="2000" dirty="0">
              <a:latin typeface="Book Antiqua" panose="02040602050305030304" pitchFamily="18" charset="0"/>
            </a:endParaRPr>
          </a:p>
        </p:txBody>
      </p:sp>
    </p:spTree>
    <p:extLst>
      <p:ext uri="{BB962C8B-B14F-4D97-AF65-F5344CB8AC3E}">
        <p14:creationId xmlns:p14="http://schemas.microsoft.com/office/powerpoint/2010/main" val="1444427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bg2">
                <a:tint val="84000"/>
                <a:shade val="100000"/>
                <a:hueMod val="92000"/>
                <a:satMod val="180000"/>
                <a:lumMod val="114000"/>
              </a:schemeClr>
            </a:gs>
            <a:gs pos="100000">
              <a:schemeClr val="bg2">
                <a:shade val="92000"/>
                <a:satMod val="170000"/>
                <a:lumMod val="96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02F9B2-4487-6D4D-86AA-D65AD667A0D0}"/>
              </a:ext>
            </a:extLst>
          </p:cNvPr>
          <p:cNvSpPr>
            <a:spLocks noGrp="1"/>
          </p:cNvSpPr>
          <p:nvPr>
            <p:ph type="body" idx="1"/>
          </p:nvPr>
        </p:nvSpPr>
        <p:spPr>
          <a:xfrm>
            <a:off x="1055518" y="29549"/>
            <a:ext cx="6104100" cy="819900"/>
          </a:xfrm>
        </p:spPr>
        <p:txBody>
          <a:bodyPr/>
          <a:lstStyle/>
          <a:p>
            <a:pPr marL="38100" indent="0">
              <a:buNone/>
            </a:pPr>
            <a:r>
              <a:rPr lang="en-US" dirty="0"/>
              <a:t>Flow of the presentation</a:t>
            </a:r>
          </a:p>
        </p:txBody>
      </p:sp>
      <p:sp>
        <p:nvSpPr>
          <p:cNvPr id="3" name="TextBox 2">
            <a:extLst>
              <a:ext uri="{FF2B5EF4-FFF2-40B4-BE49-F238E27FC236}">
                <a16:creationId xmlns:a16="http://schemas.microsoft.com/office/drawing/2014/main" id="{0051C20A-7462-F54E-8B37-87C39A88C868}"/>
              </a:ext>
            </a:extLst>
          </p:cNvPr>
          <p:cNvSpPr txBox="1"/>
          <p:nvPr/>
        </p:nvSpPr>
        <p:spPr>
          <a:xfrm>
            <a:off x="812800" y="849450"/>
            <a:ext cx="7939314" cy="4462760"/>
          </a:xfrm>
          <a:prstGeom prst="rect">
            <a:avLst/>
          </a:prstGeom>
          <a:noFill/>
        </p:spPr>
        <p:txBody>
          <a:bodyPr wrap="square" rtlCol="0">
            <a:spAutoFit/>
          </a:bodyPr>
          <a:lstStyle/>
          <a:p>
            <a:pPr marL="285750" lvl="0" indent="-285750">
              <a:buFont typeface="Arial" panose="020B0604020202020204" pitchFamily="34" charset="0"/>
              <a:buChar char="•"/>
            </a:pPr>
            <a:r>
              <a:rPr lang="en-US" sz="2400" dirty="0">
                <a:latin typeface="Book Antiqua" panose="02040602050305030304" pitchFamily="18" charset="0"/>
              </a:rPr>
              <a:t>Description of the data: Tableau</a:t>
            </a:r>
          </a:p>
          <a:p>
            <a:pPr marL="285750" lvl="0" indent="-285750">
              <a:buFont typeface="Arial" panose="020B0604020202020204" pitchFamily="34" charset="0"/>
              <a:buChar char="•"/>
            </a:pPr>
            <a:r>
              <a:rPr lang="en-US" sz="2400" dirty="0">
                <a:latin typeface="Book Antiqua" panose="02040602050305030304" pitchFamily="18" charset="0"/>
              </a:rPr>
              <a:t>Pipelining the data (Python) </a:t>
            </a:r>
          </a:p>
          <a:p>
            <a:pPr marL="285750" lvl="0" indent="-285750">
              <a:buFont typeface="Arial" panose="020B0604020202020204" pitchFamily="34" charset="0"/>
              <a:buChar char="•"/>
            </a:pPr>
            <a:r>
              <a:rPr lang="en-US" sz="2400" dirty="0">
                <a:latin typeface="Book Antiqua" panose="02040602050305030304" pitchFamily="18" charset="0"/>
              </a:rPr>
              <a:t>Principle Component Analysis (Python) </a:t>
            </a:r>
          </a:p>
          <a:p>
            <a:pPr marL="285750" lvl="0" indent="-285750">
              <a:buFont typeface="Arial" panose="020B0604020202020204" pitchFamily="34" charset="0"/>
              <a:buChar char="•"/>
            </a:pPr>
            <a:r>
              <a:rPr lang="en-US" sz="2400" dirty="0">
                <a:latin typeface="Book Antiqua" panose="02040602050305030304" pitchFamily="18" charset="0"/>
              </a:rPr>
              <a:t>Algorithms (Python) </a:t>
            </a:r>
          </a:p>
          <a:p>
            <a:pPr marL="914400" lvl="1" indent="-457200">
              <a:buFont typeface="+mj-lt"/>
              <a:buAutoNum type="arabicPeriod"/>
            </a:pPr>
            <a:r>
              <a:rPr lang="en-US" sz="2400" dirty="0">
                <a:latin typeface="Book Antiqua" panose="02040602050305030304" pitchFamily="18" charset="0"/>
              </a:rPr>
              <a:t>Multivariate Linear Regression</a:t>
            </a:r>
          </a:p>
          <a:p>
            <a:pPr marL="914400" lvl="1" indent="-457200">
              <a:buFont typeface="+mj-lt"/>
              <a:buAutoNum type="arabicPeriod"/>
            </a:pPr>
            <a:r>
              <a:rPr lang="en-US" sz="2400" dirty="0">
                <a:latin typeface="Book Antiqua" panose="02040602050305030304" pitchFamily="18" charset="0"/>
              </a:rPr>
              <a:t>Lasso </a:t>
            </a:r>
          </a:p>
          <a:p>
            <a:pPr marL="914400" lvl="1" indent="-457200">
              <a:buFont typeface="+mj-lt"/>
              <a:buAutoNum type="arabicPeriod"/>
            </a:pPr>
            <a:r>
              <a:rPr lang="en-US" sz="2400" dirty="0">
                <a:latin typeface="Book Antiqua" panose="02040602050305030304" pitchFamily="18" charset="0"/>
              </a:rPr>
              <a:t>Random Forest</a:t>
            </a:r>
          </a:p>
          <a:p>
            <a:pPr marL="914400" lvl="1" indent="-457200">
              <a:buFont typeface="+mj-lt"/>
              <a:buAutoNum type="arabicPeriod"/>
            </a:pPr>
            <a:r>
              <a:rPr lang="en-US" sz="2400" dirty="0">
                <a:latin typeface="Book Antiqua" panose="02040602050305030304" pitchFamily="18" charset="0"/>
              </a:rPr>
              <a:t>Neural Network</a:t>
            </a:r>
          </a:p>
          <a:p>
            <a:pPr marL="914400" lvl="1" indent="-457200">
              <a:buFont typeface="+mj-lt"/>
              <a:buAutoNum type="arabicPeriod"/>
            </a:pPr>
            <a:r>
              <a:rPr lang="en-US" sz="2400" dirty="0">
                <a:latin typeface="Book Antiqua" panose="02040602050305030304" pitchFamily="18" charset="0"/>
              </a:rPr>
              <a:t>LGBM (Light Gradient Boosting Machine)</a:t>
            </a:r>
          </a:p>
          <a:p>
            <a:pPr marL="914400" lvl="1" indent="-457200">
              <a:buFont typeface="+mj-lt"/>
              <a:buAutoNum type="arabicPeriod"/>
            </a:pPr>
            <a:r>
              <a:rPr lang="en-US" sz="2400" dirty="0">
                <a:latin typeface="Book Antiqua" panose="02040602050305030304" pitchFamily="18" charset="0"/>
              </a:rPr>
              <a:t>Logistic Regression</a:t>
            </a:r>
          </a:p>
          <a:p>
            <a:pPr marL="285750" lvl="0" indent="-285750">
              <a:buFont typeface="Arial" panose="020B0604020202020204" pitchFamily="34" charset="0"/>
              <a:buChar char="•"/>
            </a:pPr>
            <a:r>
              <a:rPr lang="en-US" sz="2400" dirty="0">
                <a:latin typeface="Book Antiqua" panose="02040602050305030304" pitchFamily="18" charset="0"/>
              </a:rPr>
              <a:t>Conclusions</a:t>
            </a:r>
          </a:p>
          <a:p>
            <a:pPr marL="400050" indent="-400050">
              <a:buFont typeface="+mj-lt"/>
              <a:buAutoNum type="romanUcPeriod"/>
            </a:pPr>
            <a:endParaRPr lang="en-US" sz="2000" dirty="0"/>
          </a:p>
        </p:txBody>
      </p:sp>
    </p:spTree>
    <p:extLst>
      <p:ext uri="{BB962C8B-B14F-4D97-AF65-F5344CB8AC3E}">
        <p14:creationId xmlns:p14="http://schemas.microsoft.com/office/powerpoint/2010/main" val="835063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bg2">
                <a:tint val="84000"/>
                <a:shade val="100000"/>
                <a:hueMod val="92000"/>
                <a:satMod val="180000"/>
                <a:lumMod val="114000"/>
              </a:schemeClr>
            </a:gs>
            <a:gs pos="100000">
              <a:schemeClr val="bg2">
                <a:shade val="92000"/>
                <a:satMod val="170000"/>
                <a:lumMod val="96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939A2B-0865-B444-AD11-56928761EBDB}"/>
              </a:ext>
            </a:extLst>
          </p:cNvPr>
          <p:cNvSpPr>
            <a:spLocks noGrp="1"/>
          </p:cNvSpPr>
          <p:nvPr>
            <p:ph type="body" idx="1"/>
          </p:nvPr>
        </p:nvSpPr>
        <p:spPr>
          <a:xfrm>
            <a:off x="924889" y="144314"/>
            <a:ext cx="6104100" cy="819900"/>
          </a:xfrm>
        </p:spPr>
        <p:txBody>
          <a:bodyPr/>
          <a:lstStyle/>
          <a:p>
            <a:pPr marL="38100" indent="0">
              <a:buNone/>
            </a:pPr>
            <a:r>
              <a:rPr lang="en-US" dirty="0"/>
              <a:t>Descriptive Statistics : Tableau</a:t>
            </a:r>
          </a:p>
        </p:txBody>
      </p:sp>
    </p:spTree>
    <p:extLst>
      <p:ext uri="{BB962C8B-B14F-4D97-AF65-F5344CB8AC3E}">
        <p14:creationId xmlns:p14="http://schemas.microsoft.com/office/powerpoint/2010/main" val="697807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bg2">
                <a:tint val="84000"/>
                <a:shade val="100000"/>
                <a:hueMod val="92000"/>
                <a:satMod val="180000"/>
                <a:lumMod val="114000"/>
              </a:schemeClr>
            </a:gs>
            <a:gs pos="100000">
              <a:schemeClr val="bg2">
                <a:shade val="92000"/>
                <a:satMod val="170000"/>
                <a:lumMod val="96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3F0AF7-23AF-4308-BED9-8A5ACE9959FD}"/>
              </a:ext>
            </a:extLst>
          </p:cNvPr>
          <p:cNvPicPr>
            <a:picLocks noChangeAspect="1"/>
          </p:cNvPicPr>
          <p:nvPr/>
        </p:nvPicPr>
        <p:blipFill>
          <a:blip r:embed="rId3"/>
          <a:stretch>
            <a:fillRect/>
          </a:stretch>
        </p:blipFill>
        <p:spPr>
          <a:xfrm>
            <a:off x="236668" y="966085"/>
            <a:ext cx="2264161" cy="9967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560206D7-170A-458E-996E-99D8CD46E55D}"/>
              </a:ext>
            </a:extLst>
          </p:cNvPr>
          <p:cNvSpPr txBox="1"/>
          <p:nvPr/>
        </p:nvSpPr>
        <p:spPr>
          <a:xfrm>
            <a:off x="52447" y="534220"/>
            <a:ext cx="144469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Target Distribution</a:t>
            </a:r>
          </a:p>
        </p:txBody>
      </p:sp>
      <p:pic>
        <p:nvPicPr>
          <p:cNvPr id="5" name="Picture 4">
            <a:extLst>
              <a:ext uri="{FF2B5EF4-FFF2-40B4-BE49-F238E27FC236}">
                <a16:creationId xmlns:a16="http://schemas.microsoft.com/office/drawing/2014/main" id="{CA60623C-8B2D-4F0F-9715-A128C2CF9D5B}"/>
              </a:ext>
            </a:extLst>
          </p:cNvPr>
          <p:cNvPicPr>
            <a:picLocks noChangeAspect="1"/>
          </p:cNvPicPr>
          <p:nvPr/>
        </p:nvPicPr>
        <p:blipFill>
          <a:blip r:embed="rId4"/>
          <a:stretch>
            <a:fillRect/>
          </a:stretch>
        </p:blipFill>
        <p:spPr>
          <a:xfrm>
            <a:off x="2729417" y="811219"/>
            <a:ext cx="1163382" cy="1334397"/>
          </a:xfrm>
          <a:prstGeom prst="rect">
            <a:avLst/>
          </a:prstGeom>
        </p:spPr>
      </p:pic>
      <p:sp>
        <p:nvSpPr>
          <p:cNvPr id="6" name="TextBox 5">
            <a:extLst>
              <a:ext uri="{FF2B5EF4-FFF2-40B4-BE49-F238E27FC236}">
                <a16:creationId xmlns:a16="http://schemas.microsoft.com/office/drawing/2014/main" id="{5DF3F051-27A8-476D-9524-18DE94430851}"/>
              </a:ext>
            </a:extLst>
          </p:cNvPr>
          <p:cNvSpPr txBox="1"/>
          <p:nvPr/>
        </p:nvSpPr>
        <p:spPr>
          <a:xfrm>
            <a:off x="2624694" y="563095"/>
            <a:ext cx="223208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Features Distribution of Target</a:t>
            </a:r>
          </a:p>
        </p:txBody>
      </p:sp>
      <p:pic>
        <p:nvPicPr>
          <p:cNvPr id="7" name="Picture 6">
            <a:extLst>
              <a:ext uri="{FF2B5EF4-FFF2-40B4-BE49-F238E27FC236}">
                <a16:creationId xmlns:a16="http://schemas.microsoft.com/office/drawing/2014/main" id="{75EEE403-278F-48D6-9E5C-18E647A5C5D8}"/>
              </a:ext>
            </a:extLst>
          </p:cNvPr>
          <p:cNvPicPr>
            <a:picLocks noChangeAspect="1"/>
          </p:cNvPicPr>
          <p:nvPr/>
        </p:nvPicPr>
        <p:blipFill>
          <a:blip r:embed="rId5"/>
          <a:stretch>
            <a:fillRect/>
          </a:stretch>
        </p:blipFill>
        <p:spPr>
          <a:xfrm>
            <a:off x="4014938" y="845764"/>
            <a:ext cx="1070430" cy="1242863"/>
          </a:xfrm>
          <a:prstGeom prst="rect">
            <a:avLst/>
          </a:prstGeom>
        </p:spPr>
      </p:pic>
      <p:pic>
        <p:nvPicPr>
          <p:cNvPr id="8" name="Picture 7">
            <a:extLst>
              <a:ext uri="{FF2B5EF4-FFF2-40B4-BE49-F238E27FC236}">
                <a16:creationId xmlns:a16="http://schemas.microsoft.com/office/drawing/2014/main" id="{10412048-5236-4292-8E6E-4F88ADECB08A}"/>
              </a:ext>
            </a:extLst>
          </p:cNvPr>
          <p:cNvPicPr>
            <a:picLocks noChangeAspect="1"/>
          </p:cNvPicPr>
          <p:nvPr/>
        </p:nvPicPr>
        <p:blipFill>
          <a:blip r:embed="rId6"/>
          <a:stretch>
            <a:fillRect/>
          </a:stretch>
        </p:blipFill>
        <p:spPr>
          <a:xfrm>
            <a:off x="5199683" y="823575"/>
            <a:ext cx="1083291" cy="1242863"/>
          </a:xfrm>
          <a:prstGeom prst="rect">
            <a:avLst/>
          </a:prstGeom>
        </p:spPr>
      </p:pic>
      <p:pic>
        <p:nvPicPr>
          <p:cNvPr id="9" name="Picture 8">
            <a:extLst>
              <a:ext uri="{FF2B5EF4-FFF2-40B4-BE49-F238E27FC236}">
                <a16:creationId xmlns:a16="http://schemas.microsoft.com/office/drawing/2014/main" id="{C9E06294-A42D-4DA8-8CEC-042F5CC555E9}"/>
              </a:ext>
            </a:extLst>
          </p:cNvPr>
          <p:cNvPicPr>
            <a:picLocks noChangeAspect="1"/>
          </p:cNvPicPr>
          <p:nvPr/>
        </p:nvPicPr>
        <p:blipFill>
          <a:blip r:embed="rId7"/>
          <a:stretch>
            <a:fillRect/>
          </a:stretch>
        </p:blipFill>
        <p:spPr>
          <a:xfrm>
            <a:off x="6412532" y="142169"/>
            <a:ext cx="1954235" cy="1094855"/>
          </a:xfrm>
          <a:prstGeom prst="rect">
            <a:avLst/>
          </a:prstGeom>
        </p:spPr>
      </p:pic>
      <p:pic>
        <p:nvPicPr>
          <p:cNvPr id="10" name="Picture 9">
            <a:extLst>
              <a:ext uri="{FF2B5EF4-FFF2-40B4-BE49-F238E27FC236}">
                <a16:creationId xmlns:a16="http://schemas.microsoft.com/office/drawing/2014/main" id="{6AAADBE9-AADE-4BD9-85A2-3E3BDCB92BF3}"/>
              </a:ext>
            </a:extLst>
          </p:cNvPr>
          <p:cNvPicPr>
            <a:picLocks noChangeAspect="1"/>
          </p:cNvPicPr>
          <p:nvPr/>
        </p:nvPicPr>
        <p:blipFill>
          <a:blip r:embed="rId8"/>
          <a:stretch>
            <a:fillRect/>
          </a:stretch>
        </p:blipFill>
        <p:spPr>
          <a:xfrm>
            <a:off x="6412532" y="1376901"/>
            <a:ext cx="1978782" cy="1114463"/>
          </a:xfrm>
          <a:prstGeom prst="rect">
            <a:avLst/>
          </a:prstGeom>
        </p:spPr>
      </p:pic>
      <p:pic>
        <p:nvPicPr>
          <p:cNvPr id="11" name="Picture 10">
            <a:extLst>
              <a:ext uri="{FF2B5EF4-FFF2-40B4-BE49-F238E27FC236}">
                <a16:creationId xmlns:a16="http://schemas.microsoft.com/office/drawing/2014/main" id="{23FC7304-DBCA-45AE-A68D-E2AA4A9B028F}"/>
              </a:ext>
            </a:extLst>
          </p:cNvPr>
          <p:cNvPicPr>
            <a:picLocks noChangeAspect="1"/>
          </p:cNvPicPr>
          <p:nvPr/>
        </p:nvPicPr>
        <p:blipFill>
          <a:blip r:embed="rId9"/>
          <a:stretch>
            <a:fillRect/>
          </a:stretch>
        </p:blipFill>
        <p:spPr>
          <a:xfrm>
            <a:off x="141590" y="2952248"/>
            <a:ext cx="1120582" cy="1122946"/>
          </a:xfrm>
          <a:prstGeom prst="rect">
            <a:avLst/>
          </a:prstGeom>
        </p:spPr>
      </p:pic>
      <p:sp>
        <p:nvSpPr>
          <p:cNvPr id="13" name="TextBox 12">
            <a:extLst>
              <a:ext uri="{FF2B5EF4-FFF2-40B4-BE49-F238E27FC236}">
                <a16:creationId xmlns:a16="http://schemas.microsoft.com/office/drawing/2014/main" id="{88201CB1-8CFB-4ACB-AE9B-BE1822BB68D3}"/>
              </a:ext>
            </a:extLst>
          </p:cNvPr>
          <p:cNvSpPr txBox="1"/>
          <p:nvPr/>
        </p:nvSpPr>
        <p:spPr>
          <a:xfrm>
            <a:off x="31445" y="2642516"/>
            <a:ext cx="207909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Authorized Flag Distribution</a:t>
            </a:r>
          </a:p>
        </p:txBody>
      </p:sp>
      <p:sp>
        <p:nvSpPr>
          <p:cNvPr id="14" name="TextBox 13">
            <a:extLst>
              <a:ext uri="{FF2B5EF4-FFF2-40B4-BE49-F238E27FC236}">
                <a16:creationId xmlns:a16="http://schemas.microsoft.com/office/drawing/2014/main" id="{B5E728AD-4C82-4A67-980D-ADA3319A6679}"/>
              </a:ext>
            </a:extLst>
          </p:cNvPr>
          <p:cNvSpPr txBox="1"/>
          <p:nvPr/>
        </p:nvSpPr>
        <p:spPr>
          <a:xfrm>
            <a:off x="31445" y="2334739"/>
            <a:ext cx="25758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sng" strike="noStrike" kern="1200" cap="none" spc="0" normalizeH="0" baseline="0" noProof="0" dirty="0">
                <a:ln>
                  <a:noFill/>
                </a:ln>
                <a:solidFill>
                  <a:prstClr val="black"/>
                </a:solidFill>
                <a:effectLst/>
                <a:uLnTx/>
                <a:uFillTx/>
                <a:latin typeface="Garamond"/>
                <a:ea typeface="+mn-ea"/>
                <a:cs typeface="+mn-cs"/>
              </a:rPr>
              <a:t>In Historical Transactions File:</a:t>
            </a:r>
          </a:p>
        </p:txBody>
      </p:sp>
      <p:pic>
        <p:nvPicPr>
          <p:cNvPr id="15" name="Picture 14">
            <a:extLst>
              <a:ext uri="{FF2B5EF4-FFF2-40B4-BE49-F238E27FC236}">
                <a16:creationId xmlns:a16="http://schemas.microsoft.com/office/drawing/2014/main" id="{2A81641B-DD67-42DE-B899-C7A3D4A13534}"/>
              </a:ext>
            </a:extLst>
          </p:cNvPr>
          <p:cNvPicPr>
            <a:picLocks noChangeAspect="1"/>
          </p:cNvPicPr>
          <p:nvPr/>
        </p:nvPicPr>
        <p:blipFill>
          <a:blip r:embed="rId10"/>
          <a:stretch>
            <a:fillRect/>
          </a:stretch>
        </p:blipFill>
        <p:spPr>
          <a:xfrm>
            <a:off x="2332580" y="4060168"/>
            <a:ext cx="1035083" cy="1024434"/>
          </a:xfrm>
          <a:prstGeom prst="rect">
            <a:avLst/>
          </a:prstGeom>
        </p:spPr>
      </p:pic>
      <p:sp>
        <p:nvSpPr>
          <p:cNvPr id="16" name="TextBox 15">
            <a:extLst>
              <a:ext uri="{FF2B5EF4-FFF2-40B4-BE49-F238E27FC236}">
                <a16:creationId xmlns:a16="http://schemas.microsoft.com/office/drawing/2014/main" id="{EEA9FD3F-05F8-409F-AB54-FB7C74496DE6}"/>
              </a:ext>
            </a:extLst>
          </p:cNvPr>
          <p:cNvSpPr txBox="1"/>
          <p:nvPr/>
        </p:nvSpPr>
        <p:spPr>
          <a:xfrm>
            <a:off x="1298321" y="3783169"/>
            <a:ext cx="195925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Category 2 &amp;3 Distribution</a:t>
            </a:r>
          </a:p>
        </p:txBody>
      </p:sp>
      <p:pic>
        <p:nvPicPr>
          <p:cNvPr id="17" name="Picture 16">
            <a:extLst>
              <a:ext uri="{FF2B5EF4-FFF2-40B4-BE49-F238E27FC236}">
                <a16:creationId xmlns:a16="http://schemas.microsoft.com/office/drawing/2014/main" id="{3443DE85-0D91-43E3-BE19-0161AF7B5345}"/>
              </a:ext>
            </a:extLst>
          </p:cNvPr>
          <p:cNvPicPr>
            <a:picLocks noChangeAspect="1"/>
          </p:cNvPicPr>
          <p:nvPr/>
        </p:nvPicPr>
        <p:blipFill>
          <a:blip r:embed="rId11"/>
          <a:stretch>
            <a:fillRect/>
          </a:stretch>
        </p:blipFill>
        <p:spPr>
          <a:xfrm>
            <a:off x="1135030" y="4060168"/>
            <a:ext cx="1072164" cy="1054515"/>
          </a:xfrm>
          <a:prstGeom prst="rect">
            <a:avLst/>
          </a:prstGeom>
        </p:spPr>
      </p:pic>
      <p:sp>
        <p:nvSpPr>
          <p:cNvPr id="18" name="TextBox 17">
            <a:extLst>
              <a:ext uri="{FF2B5EF4-FFF2-40B4-BE49-F238E27FC236}">
                <a16:creationId xmlns:a16="http://schemas.microsoft.com/office/drawing/2014/main" id="{ABFCFED9-8301-44E2-9362-BE9150E80536}"/>
              </a:ext>
            </a:extLst>
          </p:cNvPr>
          <p:cNvSpPr txBox="1"/>
          <p:nvPr/>
        </p:nvSpPr>
        <p:spPr>
          <a:xfrm>
            <a:off x="92150" y="232477"/>
            <a:ext cx="114121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sng" strike="noStrike" kern="1200" cap="none" spc="0" normalizeH="0" baseline="0" noProof="0" dirty="0">
                <a:ln>
                  <a:noFill/>
                </a:ln>
                <a:solidFill>
                  <a:prstClr val="black"/>
                </a:solidFill>
                <a:effectLst/>
                <a:uLnTx/>
                <a:uFillTx/>
                <a:latin typeface="Garamond"/>
                <a:ea typeface="+mn-ea"/>
                <a:cs typeface="+mn-cs"/>
              </a:rPr>
              <a:t>In Train file:</a:t>
            </a:r>
          </a:p>
        </p:txBody>
      </p:sp>
      <p:pic>
        <p:nvPicPr>
          <p:cNvPr id="20" name="Picture 19">
            <a:extLst>
              <a:ext uri="{FF2B5EF4-FFF2-40B4-BE49-F238E27FC236}">
                <a16:creationId xmlns:a16="http://schemas.microsoft.com/office/drawing/2014/main" id="{0E501DF6-45D2-451A-8F63-46A39AEDA6F5}"/>
              </a:ext>
            </a:extLst>
          </p:cNvPr>
          <p:cNvPicPr>
            <a:picLocks noChangeAspect="1"/>
          </p:cNvPicPr>
          <p:nvPr/>
        </p:nvPicPr>
        <p:blipFill>
          <a:blip r:embed="rId12"/>
          <a:stretch>
            <a:fillRect/>
          </a:stretch>
        </p:blipFill>
        <p:spPr>
          <a:xfrm>
            <a:off x="2130904" y="2958164"/>
            <a:ext cx="1978783" cy="870261"/>
          </a:xfrm>
          <a:prstGeom prst="rect">
            <a:avLst/>
          </a:prstGeom>
        </p:spPr>
      </p:pic>
      <p:sp>
        <p:nvSpPr>
          <p:cNvPr id="21" name="TextBox 20">
            <a:extLst>
              <a:ext uri="{FF2B5EF4-FFF2-40B4-BE49-F238E27FC236}">
                <a16:creationId xmlns:a16="http://schemas.microsoft.com/office/drawing/2014/main" id="{714F659A-70E9-4D3E-9123-825C48667801}"/>
              </a:ext>
            </a:extLst>
          </p:cNvPr>
          <p:cNvSpPr txBox="1"/>
          <p:nvPr/>
        </p:nvSpPr>
        <p:spPr>
          <a:xfrm>
            <a:off x="2026085" y="2638830"/>
            <a:ext cx="218842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Purchase Amount Distribution</a:t>
            </a:r>
          </a:p>
        </p:txBody>
      </p:sp>
      <p:pic>
        <p:nvPicPr>
          <p:cNvPr id="22" name="Picture 21">
            <a:extLst>
              <a:ext uri="{FF2B5EF4-FFF2-40B4-BE49-F238E27FC236}">
                <a16:creationId xmlns:a16="http://schemas.microsoft.com/office/drawing/2014/main" id="{408F3A99-2222-4E24-A4D2-88E0F0340CE9}"/>
              </a:ext>
            </a:extLst>
          </p:cNvPr>
          <p:cNvPicPr>
            <a:picLocks noChangeAspect="1"/>
          </p:cNvPicPr>
          <p:nvPr/>
        </p:nvPicPr>
        <p:blipFill>
          <a:blip r:embed="rId13"/>
          <a:stretch>
            <a:fillRect/>
          </a:stretch>
        </p:blipFill>
        <p:spPr>
          <a:xfrm>
            <a:off x="4382447" y="2901929"/>
            <a:ext cx="2503096" cy="1122694"/>
          </a:xfrm>
          <a:prstGeom prst="rect">
            <a:avLst/>
          </a:prstGeom>
        </p:spPr>
      </p:pic>
      <p:sp>
        <p:nvSpPr>
          <p:cNvPr id="23" name="TextBox 22">
            <a:extLst>
              <a:ext uri="{FF2B5EF4-FFF2-40B4-BE49-F238E27FC236}">
                <a16:creationId xmlns:a16="http://schemas.microsoft.com/office/drawing/2014/main" id="{2EF91E01-5497-45D4-AA3C-39AF832C3966}"/>
              </a:ext>
            </a:extLst>
          </p:cNvPr>
          <p:cNvSpPr txBox="1"/>
          <p:nvPr/>
        </p:nvSpPr>
        <p:spPr>
          <a:xfrm>
            <a:off x="4314037" y="2330295"/>
            <a:ext cx="146706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sng" strike="noStrike" kern="1200" cap="none" spc="0" normalizeH="0" baseline="0" noProof="0" dirty="0">
                <a:ln>
                  <a:noFill/>
                </a:ln>
                <a:solidFill>
                  <a:prstClr val="black"/>
                </a:solidFill>
                <a:effectLst/>
                <a:uLnTx/>
                <a:uFillTx/>
                <a:latin typeface="Garamond"/>
                <a:ea typeface="+mn-ea"/>
                <a:cs typeface="+mn-cs"/>
              </a:rPr>
              <a:t>In Merchant file:</a:t>
            </a:r>
          </a:p>
        </p:txBody>
      </p:sp>
      <p:sp>
        <p:nvSpPr>
          <p:cNvPr id="24" name="TextBox 23">
            <a:extLst>
              <a:ext uri="{FF2B5EF4-FFF2-40B4-BE49-F238E27FC236}">
                <a16:creationId xmlns:a16="http://schemas.microsoft.com/office/drawing/2014/main" id="{E3AA861E-006C-4012-BF1D-7E2CB35796BD}"/>
              </a:ext>
            </a:extLst>
          </p:cNvPr>
          <p:cNvSpPr txBox="1"/>
          <p:nvPr/>
        </p:nvSpPr>
        <p:spPr>
          <a:xfrm>
            <a:off x="4314037" y="2638072"/>
            <a:ext cx="150874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City ID Distribution</a:t>
            </a:r>
          </a:p>
        </p:txBody>
      </p:sp>
      <p:sp>
        <p:nvSpPr>
          <p:cNvPr id="25" name="TextBox 24">
            <a:extLst>
              <a:ext uri="{FF2B5EF4-FFF2-40B4-BE49-F238E27FC236}">
                <a16:creationId xmlns:a16="http://schemas.microsoft.com/office/drawing/2014/main" id="{7FD26977-A3FA-4CA3-AF4E-85A83C4C485D}"/>
              </a:ext>
            </a:extLst>
          </p:cNvPr>
          <p:cNvSpPr txBox="1"/>
          <p:nvPr/>
        </p:nvSpPr>
        <p:spPr>
          <a:xfrm>
            <a:off x="4314037" y="3945734"/>
            <a:ext cx="19865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Category 1 &amp; 2 Distribution</a:t>
            </a:r>
          </a:p>
        </p:txBody>
      </p:sp>
      <p:pic>
        <p:nvPicPr>
          <p:cNvPr id="26" name="Picture 25">
            <a:extLst>
              <a:ext uri="{FF2B5EF4-FFF2-40B4-BE49-F238E27FC236}">
                <a16:creationId xmlns:a16="http://schemas.microsoft.com/office/drawing/2014/main" id="{1B8DFEBB-DF84-48D9-A62F-A209B14F6ACB}"/>
              </a:ext>
            </a:extLst>
          </p:cNvPr>
          <p:cNvPicPr>
            <a:picLocks noChangeAspect="1"/>
          </p:cNvPicPr>
          <p:nvPr/>
        </p:nvPicPr>
        <p:blipFill>
          <a:blip r:embed="rId14"/>
          <a:stretch>
            <a:fillRect/>
          </a:stretch>
        </p:blipFill>
        <p:spPr>
          <a:xfrm>
            <a:off x="4314037" y="4201175"/>
            <a:ext cx="984816" cy="913508"/>
          </a:xfrm>
          <a:prstGeom prst="rect">
            <a:avLst/>
          </a:prstGeom>
        </p:spPr>
      </p:pic>
      <p:pic>
        <p:nvPicPr>
          <p:cNvPr id="27" name="Picture 26">
            <a:extLst>
              <a:ext uri="{FF2B5EF4-FFF2-40B4-BE49-F238E27FC236}">
                <a16:creationId xmlns:a16="http://schemas.microsoft.com/office/drawing/2014/main" id="{83FB34B8-D787-4253-B107-ED6EEFB852E5}"/>
              </a:ext>
            </a:extLst>
          </p:cNvPr>
          <p:cNvPicPr>
            <a:picLocks noChangeAspect="1"/>
          </p:cNvPicPr>
          <p:nvPr/>
        </p:nvPicPr>
        <p:blipFill>
          <a:blip r:embed="rId15"/>
          <a:stretch>
            <a:fillRect/>
          </a:stretch>
        </p:blipFill>
        <p:spPr>
          <a:xfrm>
            <a:off x="5421785" y="4222733"/>
            <a:ext cx="939298" cy="869174"/>
          </a:xfrm>
          <a:prstGeom prst="rect">
            <a:avLst/>
          </a:prstGeom>
        </p:spPr>
      </p:pic>
      <p:pic>
        <p:nvPicPr>
          <p:cNvPr id="28" name="Picture 27">
            <a:extLst>
              <a:ext uri="{FF2B5EF4-FFF2-40B4-BE49-F238E27FC236}">
                <a16:creationId xmlns:a16="http://schemas.microsoft.com/office/drawing/2014/main" id="{B133B47E-ADE6-4D8F-84A9-EEFD8CEC67A0}"/>
              </a:ext>
            </a:extLst>
          </p:cNvPr>
          <p:cNvPicPr>
            <a:picLocks noChangeAspect="1"/>
          </p:cNvPicPr>
          <p:nvPr/>
        </p:nvPicPr>
        <p:blipFill>
          <a:blip r:embed="rId16"/>
          <a:stretch>
            <a:fillRect/>
          </a:stretch>
        </p:blipFill>
        <p:spPr>
          <a:xfrm>
            <a:off x="6950799" y="2901930"/>
            <a:ext cx="1214873" cy="1122694"/>
          </a:xfrm>
          <a:prstGeom prst="rect">
            <a:avLst/>
          </a:prstGeom>
        </p:spPr>
      </p:pic>
      <p:sp>
        <p:nvSpPr>
          <p:cNvPr id="29" name="TextBox 28">
            <a:extLst>
              <a:ext uri="{FF2B5EF4-FFF2-40B4-BE49-F238E27FC236}">
                <a16:creationId xmlns:a16="http://schemas.microsoft.com/office/drawing/2014/main" id="{EB4439D9-413E-49C5-A7B2-B706013FD3D6}"/>
              </a:ext>
            </a:extLst>
          </p:cNvPr>
          <p:cNvSpPr txBox="1"/>
          <p:nvPr/>
        </p:nvSpPr>
        <p:spPr>
          <a:xfrm>
            <a:off x="6890206" y="2624930"/>
            <a:ext cx="233108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Recent Sales/Purchase Range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	         Distribution.</a:t>
            </a:r>
          </a:p>
        </p:txBody>
      </p:sp>
      <p:pic>
        <p:nvPicPr>
          <p:cNvPr id="30" name="Picture 29">
            <a:extLst>
              <a:ext uri="{FF2B5EF4-FFF2-40B4-BE49-F238E27FC236}">
                <a16:creationId xmlns:a16="http://schemas.microsoft.com/office/drawing/2014/main" id="{12193123-F3F6-4B6A-B801-1027101675FA}"/>
              </a:ext>
            </a:extLst>
          </p:cNvPr>
          <p:cNvPicPr>
            <a:picLocks noChangeAspect="1"/>
          </p:cNvPicPr>
          <p:nvPr/>
        </p:nvPicPr>
        <p:blipFill>
          <a:blip r:embed="rId17"/>
          <a:stretch>
            <a:fillRect/>
          </a:stretch>
        </p:blipFill>
        <p:spPr>
          <a:xfrm>
            <a:off x="7849469" y="3945734"/>
            <a:ext cx="1250160" cy="1168949"/>
          </a:xfrm>
          <a:prstGeom prst="rect">
            <a:avLst/>
          </a:prstGeom>
        </p:spPr>
      </p:pic>
      <p:sp>
        <p:nvSpPr>
          <p:cNvPr id="31" name="Text Placeholder 1">
            <a:extLst>
              <a:ext uri="{FF2B5EF4-FFF2-40B4-BE49-F238E27FC236}">
                <a16:creationId xmlns:a16="http://schemas.microsoft.com/office/drawing/2014/main" id="{76909C2E-E424-4515-B65D-E0E4288F4606}"/>
              </a:ext>
            </a:extLst>
          </p:cNvPr>
          <p:cNvSpPr txBox="1">
            <a:spLocks/>
          </p:cNvSpPr>
          <p:nvPr/>
        </p:nvSpPr>
        <p:spPr>
          <a:xfrm>
            <a:off x="902572" y="-53606"/>
            <a:ext cx="6104100" cy="799240"/>
          </a:xfrm>
          <a:prstGeom prst="rect">
            <a:avLst/>
          </a:prstGeom>
        </p:spPr>
        <p:txBody>
          <a:bodyPr spcFirstLastPara="1" vert="horz" wrap="square" lIns="91425" tIns="91425" rIns="91425" bIns="91425" rtlCol="0" anchor="ctr" anchorCtr="0">
            <a:normAutofit/>
          </a:bodyPr>
          <a:lstStyle>
            <a:lvl1pPr marL="457200" lvl="0" indent="-419100" algn="ctr" defTabSz="685800" rtl="0" eaLnBrk="1" latinLnBrk="0" hangingPunct="1">
              <a:lnSpc>
                <a:spcPct val="90000"/>
              </a:lnSpc>
              <a:spcBef>
                <a:spcPts val="600"/>
              </a:spcBef>
              <a:spcAft>
                <a:spcPts val="0"/>
              </a:spcAft>
              <a:buSzPts val="3000"/>
              <a:buFont typeface="Arial" panose="020B0604020202020204" pitchFamily="34" charset="0"/>
              <a:buChar char="◉"/>
              <a:defRPr sz="3000" i="1" kern="1200">
                <a:solidFill>
                  <a:schemeClr val="tx1"/>
                </a:solidFill>
                <a:latin typeface="+mn-lt"/>
                <a:ea typeface="+mn-ea"/>
                <a:cs typeface="+mn-cs"/>
              </a:defRPr>
            </a:lvl1pPr>
            <a:lvl2pPr marL="914400" lvl="1"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2pPr>
            <a:lvl3pPr marL="1371600" lvl="2"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3pPr>
            <a:lvl4pPr marL="1828800" lvl="3"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4pPr>
            <a:lvl5pPr marL="2286000" lvl="4"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5pPr>
            <a:lvl6pPr marL="2743200" lvl="5"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6pPr>
            <a:lvl7pPr marL="3200400" lvl="6"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7pPr>
            <a:lvl8pPr marL="3657600" lvl="7"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8pPr>
            <a:lvl9pPr marL="4114800" lvl="8"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9pPr>
          </a:lstStyle>
          <a:p>
            <a:pPr marL="38100" indent="0">
              <a:buFont typeface="Arial" panose="020B0604020202020204" pitchFamily="34" charset="0"/>
              <a:buNone/>
            </a:pPr>
            <a:r>
              <a:rPr lang="en-US"/>
              <a:t>Raw Data Distribution.</a:t>
            </a:r>
            <a:endParaRPr lang="en-US" dirty="0"/>
          </a:p>
        </p:txBody>
      </p:sp>
    </p:spTree>
    <p:extLst>
      <p:ext uri="{BB962C8B-B14F-4D97-AF65-F5344CB8AC3E}">
        <p14:creationId xmlns:p14="http://schemas.microsoft.com/office/powerpoint/2010/main" val="1801786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bg2">
                <a:tint val="84000"/>
                <a:shade val="100000"/>
                <a:hueMod val="92000"/>
                <a:satMod val="180000"/>
                <a:lumMod val="114000"/>
              </a:schemeClr>
            </a:gs>
            <a:gs pos="100000">
              <a:schemeClr val="bg2">
                <a:shade val="92000"/>
                <a:satMod val="170000"/>
                <a:lumMod val="96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373346" y="187857"/>
            <a:ext cx="6104100" cy="819900"/>
          </a:xfrm>
        </p:spPr>
        <p:txBody>
          <a:bodyPr/>
          <a:lstStyle/>
          <a:p>
            <a:pPr marL="38100" indent="0" algn="l">
              <a:buNone/>
            </a:pPr>
            <a:r>
              <a:rPr lang="en-US" sz="3200" dirty="0">
                <a:latin typeface="Book Antiqua" panose="02040602050305030304" pitchFamily="18" charset="0"/>
              </a:rPr>
              <a:t>Pipelining</a:t>
            </a:r>
            <a:endParaRPr lang="en-US" dirty="0"/>
          </a:p>
        </p:txBody>
      </p:sp>
      <p:sp>
        <p:nvSpPr>
          <p:cNvPr id="3" name="Text Placeholder 1">
            <a:extLst>
              <a:ext uri="{FF2B5EF4-FFF2-40B4-BE49-F238E27FC236}">
                <a16:creationId xmlns:a16="http://schemas.microsoft.com/office/drawing/2014/main" id="{A1A32C11-FA9B-F642-9D57-A45977CB22D7}"/>
              </a:ext>
            </a:extLst>
          </p:cNvPr>
          <p:cNvSpPr txBox="1">
            <a:spLocks/>
          </p:cNvSpPr>
          <p:nvPr/>
        </p:nvSpPr>
        <p:spPr>
          <a:xfrm>
            <a:off x="128438" y="832719"/>
            <a:ext cx="6104100" cy="819900"/>
          </a:xfrm>
          <a:prstGeom prst="rect">
            <a:avLst/>
          </a:prstGeom>
        </p:spPr>
        <p:txBody>
          <a:bodyPr spcFirstLastPara="1" vert="horz" wrap="square" lIns="91425" tIns="91425" rIns="91425" bIns="91425" rtlCol="0" anchor="ctr" anchorCtr="0">
            <a:normAutofit/>
          </a:bodyPr>
          <a:lstStyle>
            <a:lvl1pPr marL="457200" lvl="0" indent="-419100" algn="ctr" defTabSz="685800" rtl="0" eaLnBrk="1" latinLnBrk="0" hangingPunct="1">
              <a:lnSpc>
                <a:spcPct val="90000"/>
              </a:lnSpc>
              <a:spcBef>
                <a:spcPts val="600"/>
              </a:spcBef>
              <a:spcAft>
                <a:spcPts val="0"/>
              </a:spcAft>
              <a:buSzPts val="3000"/>
              <a:buFont typeface="Arial" panose="020B0604020202020204" pitchFamily="34" charset="0"/>
              <a:buChar char="◉"/>
              <a:defRPr sz="3000" i="1" kern="1200">
                <a:solidFill>
                  <a:schemeClr val="tx1"/>
                </a:solidFill>
                <a:latin typeface="+mn-lt"/>
                <a:ea typeface="+mn-ea"/>
                <a:cs typeface="+mn-cs"/>
              </a:defRPr>
            </a:lvl1pPr>
            <a:lvl2pPr marL="914400" lvl="1"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2pPr>
            <a:lvl3pPr marL="1371600" lvl="2"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3pPr>
            <a:lvl4pPr marL="1828800" lvl="3"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4pPr>
            <a:lvl5pPr marL="2286000" lvl="4"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5pPr>
            <a:lvl6pPr marL="2743200" lvl="5"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6pPr>
            <a:lvl7pPr marL="3200400" lvl="6"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7pPr>
            <a:lvl8pPr marL="3657600" lvl="7"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8pPr>
            <a:lvl9pPr marL="4114800" lvl="8"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9pPr>
          </a:lstStyle>
          <a:p>
            <a:pPr marL="38100" indent="0" algn="l">
              <a:buFont typeface="Arial" panose="020B0604020202020204" pitchFamily="34" charset="0"/>
              <a:buNone/>
            </a:pPr>
            <a:r>
              <a:rPr lang="en-US" sz="1800" dirty="0">
                <a:latin typeface="Book Antiqua" panose="02040602050305030304" pitchFamily="18" charset="0"/>
              </a:rPr>
              <a:t>Convert no and yes to 0 and 1</a:t>
            </a:r>
            <a:endParaRPr lang="en-US" sz="1800" dirty="0"/>
          </a:p>
        </p:txBody>
      </p:sp>
      <p:pic>
        <p:nvPicPr>
          <p:cNvPr id="4" name="Picture 3" descr="Screen Shot 2018-12-13 at 10.06.29 PM.png"/>
          <p:cNvPicPr>
            <a:picLocks noChangeAspect="1"/>
          </p:cNvPicPr>
          <p:nvPr/>
        </p:nvPicPr>
        <p:blipFill rotWithShape="1">
          <a:blip r:embed="rId2">
            <a:extLst>
              <a:ext uri="{28A0092B-C50C-407E-A947-70E740481C1C}">
                <a14:useLocalDpi xmlns:a14="http://schemas.microsoft.com/office/drawing/2010/main" val="0"/>
              </a:ext>
            </a:extLst>
          </a:blip>
          <a:srcRect b="75170"/>
          <a:stretch/>
        </p:blipFill>
        <p:spPr>
          <a:xfrm>
            <a:off x="128438" y="1413885"/>
            <a:ext cx="8847881" cy="1141415"/>
          </a:xfrm>
          <a:prstGeom prst="rect">
            <a:avLst/>
          </a:prstGeom>
        </p:spPr>
      </p:pic>
      <p:pic>
        <p:nvPicPr>
          <p:cNvPr id="5" name="Picture 4" descr="Screen Shot 2018-12-13 at 10.06.29 PM.png"/>
          <p:cNvPicPr>
            <a:picLocks noChangeAspect="1"/>
          </p:cNvPicPr>
          <p:nvPr/>
        </p:nvPicPr>
        <p:blipFill rotWithShape="1">
          <a:blip r:embed="rId2">
            <a:extLst>
              <a:ext uri="{28A0092B-C50C-407E-A947-70E740481C1C}">
                <a14:useLocalDpi xmlns:a14="http://schemas.microsoft.com/office/drawing/2010/main" val="0"/>
              </a:ext>
            </a:extLst>
          </a:blip>
          <a:srcRect l="1452" t="25170" r="-1451" b="59243"/>
          <a:stretch/>
        </p:blipFill>
        <p:spPr>
          <a:xfrm>
            <a:off x="128439" y="3079355"/>
            <a:ext cx="9015562" cy="730120"/>
          </a:xfrm>
          <a:prstGeom prst="rect">
            <a:avLst/>
          </a:prstGeom>
        </p:spPr>
      </p:pic>
      <p:sp>
        <p:nvSpPr>
          <p:cNvPr id="6" name="Text Placeholder 1">
            <a:extLst>
              <a:ext uri="{FF2B5EF4-FFF2-40B4-BE49-F238E27FC236}">
                <a16:creationId xmlns:a16="http://schemas.microsoft.com/office/drawing/2014/main" id="{A1A32C11-FA9B-F642-9D57-A45977CB22D7}"/>
              </a:ext>
            </a:extLst>
          </p:cNvPr>
          <p:cNvSpPr txBox="1">
            <a:spLocks/>
          </p:cNvSpPr>
          <p:nvPr/>
        </p:nvSpPr>
        <p:spPr>
          <a:xfrm>
            <a:off x="128438" y="2426891"/>
            <a:ext cx="6104100" cy="819900"/>
          </a:xfrm>
          <a:prstGeom prst="rect">
            <a:avLst/>
          </a:prstGeom>
        </p:spPr>
        <p:txBody>
          <a:bodyPr spcFirstLastPara="1" vert="horz" wrap="square" lIns="91425" tIns="91425" rIns="91425" bIns="91425" rtlCol="0" anchor="ctr" anchorCtr="0">
            <a:normAutofit/>
          </a:bodyPr>
          <a:lstStyle>
            <a:lvl1pPr marL="457200" lvl="0" indent="-419100" algn="ctr" defTabSz="685800" rtl="0" eaLnBrk="1" latinLnBrk="0" hangingPunct="1">
              <a:lnSpc>
                <a:spcPct val="90000"/>
              </a:lnSpc>
              <a:spcBef>
                <a:spcPts val="600"/>
              </a:spcBef>
              <a:spcAft>
                <a:spcPts val="0"/>
              </a:spcAft>
              <a:buSzPts val="3000"/>
              <a:buFont typeface="Arial" panose="020B0604020202020204" pitchFamily="34" charset="0"/>
              <a:buChar char="◉"/>
              <a:defRPr sz="3000" i="1" kern="1200">
                <a:solidFill>
                  <a:schemeClr val="tx1"/>
                </a:solidFill>
                <a:latin typeface="+mn-lt"/>
                <a:ea typeface="+mn-ea"/>
                <a:cs typeface="+mn-cs"/>
              </a:defRPr>
            </a:lvl1pPr>
            <a:lvl2pPr marL="914400" lvl="1"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2pPr>
            <a:lvl3pPr marL="1371600" lvl="2"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3pPr>
            <a:lvl4pPr marL="1828800" lvl="3"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4pPr>
            <a:lvl5pPr marL="2286000" lvl="4"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5pPr>
            <a:lvl6pPr marL="2743200" lvl="5"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6pPr>
            <a:lvl7pPr marL="3200400" lvl="6"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7pPr>
            <a:lvl8pPr marL="3657600" lvl="7"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8pPr>
            <a:lvl9pPr marL="4114800" lvl="8"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9pPr>
          </a:lstStyle>
          <a:p>
            <a:pPr marL="38100" indent="0" algn="l">
              <a:buFont typeface="Arial" panose="020B0604020202020204" pitchFamily="34" charset="0"/>
              <a:buNone/>
            </a:pPr>
            <a:r>
              <a:rPr lang="en-US" sz="1800" dirty="0">
                <a:latin typeface="Book Antiqua" panose="02040602050305030304" pitchFamily="18" charset="0"/>
              </a:rPr>
              <a:t>Convert “</a:t>
            </a:r>
            <a:r>
              <a:rPr lang="en-US" sz="1800" dirty="0" err="1">
                <a:latin typeface="Book Antiqua" panose="02040602050305030304" pitchFamily="18" charset="0"/>
              </a:rPr>
              <a:t>first_active_month</a:t>
            </a:r>
            <a:r>
              <a:rPr lang="en-US" sz="1800" dirty="0">
                <a:latin typeface="Book Antiqua" panose="02040602050305030304" pitchFamily="18" charset="0"/>
              </a:rPr>
              <a:t>” to an integer value</a:t>
            </a:r>
            <a:endParaRPr lang="en-US" sz="1800" dirty="0"/>
          </a:p>
        </p:txBody>
      </p:sp>
      <p:pic>
        <p:nvPicPr>
          <p:cNvPr id="7" name="Picture 6" descr="Screen Shot 2018-12-13 at 10.06.29 PM.png"/>
          <p:cNvPicPr>
            <a:picLocks noChangeAspect="1"/>
          </p:cNvPicPr>
          <p:nvPr/>
        </p:nvPicPr>
        <p:blipFill rotWithShape="1">
          <a:blip r:embed="rId2">
            <a:extLst>
              <a:ext uri="{28A0092B-C50C-407E-A947-70E740481C1C}">
                <a14:useLocalDpi xmlns:a14="http://schemas.microsoft.com/office/drawing/2010/main" val="0"/>
              </a:ext>
            </a:extLst>
          </a:blip>
          <a:srcRect l="1266" t="56906" r="-1424" b="27507"/>
          <a:stretch/>
        </p:blipFill>
        <p:spPr>
          <a:xfrm>
            <a:off x="128438" y="4204030"/>
            <a:ext cx="9029834" cy="730120"/>
          </a:xfrm>
          <a:prstGeom prst="rect">
            <a:avLst/>
          </a:prstGeom>
        </p:spPr>
      </p:pic>
      <p:sp>
        <p:nvSpPr>
          <p:cNvPr id="8" name="Text Placeholder 1">
            <a:extLst>
              <a:ext uri="{FF2B5EF4-FFF2-40B4-BE49-F238E27FC236}">
                <a16:creationId xmlns:a16="http://schemas.microsoft.com/office/drawing/2014/main" id="{A1A32C11-FA9B-F642-9D57-A45977CB22D7}"/>
              </a:ext>
            </a:extLst>
          </p:cNvPr>
          <p:cNvSpPr txBox="1">
            <a:spLocks/>
          </p:cNvSpPr>
          <p:nvPr/>
        </p:nvSpPr>
        <p:spPr>
          <a:xfrm>
            <a:off x="114168" y="3663636"/>
            <a:ext cx="6104100" cy="819900"/>
          </a:xfrm>
          <a:prstGeom prst="rect">
            <a:avLst/>
          </a:prstGeom>
        </p:spPr>
        <p:txBody>
          <a:bodyPr spcFirstLastPara="1" vert="horz" wrap="square" lIns="91425" tIns="91425" rIns="91425" bIns="91425" rtlCol="0" anchor="ctr" anchorCtr="0">
            <a:normAutofit/>
          </a:bodyPr>
          <a:lstStyle>
            <a:lvl1pPr marL="457200" lvl="0" indent="-419100" algn="ctr" defTabSz="685800" rtl="0" eaLnBrk="1" latinLnBrk="0" hangingPunct="1">
              <a:lnSpc>
                <a:spcPct val="90000"/>
              </a:lnSpc>
              <a:spcBef>
                <a:spcPts val="600"/>
              </a:spcBef>
              <a:spcAft>
                <a:spcPts val="0"/>
              </a:spcAft>
              <a:buSzPts val="3000"/>
              <a:buFont typeface="Arial" panose="020B0604020202020204" pitchFamily="34" charset="0"/>
              <a:buChar char="◉"/>
              <a:defRPr sz="3000" i="1" kern="1200">
                <a:solidFill>
                  <a:schemeClr val="tx1"/>
                </a:solidFill>
                <a:latin typeface="+mn-lt"/>
                <a:ea typeface="+mn-ea"/>
                <a:cs typeface="+mn-cs"/>
              </a:defRPr>
            </a:lvl1pPr>
            <a:lvl2pPr marL="914400" lvl="1"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2pPr>
            <a:lvl3pPr marL="1371600" lvl="2"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3pPr>
            <a:lvl4pPr marL="1828800" lvl="3"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4pPr>
            <a:lvl5pPr marL="2286000" lvl="4"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5pPr>
            <a:lvl6pPr marL="2743200" lvl="5"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6pPr>
            <a:lvl7pPr marL="3200400" lvl="6"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7pPr>
            <a:lvl8pPr marL="3657600" lvl="7"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8pPr>
            <a:lvl9pPr marL="4114800" lvl="8"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9pPr>
          </a:lstStyle>
          <a:p>
            <a:pPr marL="38100" indent="0" algn="l">
              <a:buFont typeface="Arial" panose="020B0604020202020204" pitchFamily="34" charset="0"/>
              <a:buNone/>
            </a:pPr>
            <a:r>
              <a:rPr lang="en-US" sz="1800" dirty="0">
                <a:latin typeface="Book Antiqua" panose="02040602050305030304" pitchFamily="18" charset="0"/>
              </a:rPr>
              <a:t>One-hot-encoding of categorical data</a:t>
            </a:r>
            <a:endParaRPr lang="en-US" sz="1800" dirty="0"/>
          </a:p>
        </p:txBody>
      </p:sp>
    </p:spTree>
    <p:extLst>
      <p:ext uri="{BB962C8B-B14F-4D97-AF65-F5344CB8AC3E}">
        <p14:creationId xmlns:p14="http://schemas.microsoft.com/office/powerpoint/2010/main" val="1024077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bg2">
                <a:tint val="84000"/>
                <a:shade val="100000"/>
                <a:hueMod val="92000"/>
                <a:satMod val="180000"/>
                <a:lumMod val="114000"/>
              </a:schemeClr>
            </a:gs>
            <a:gs pos="100000">
              <a:schemeClr val="bg2">
                <a:shade val="92000"/>
                <a:satMod val="170000"/>
                <a:lumMod val="96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9A14AA0E-3C3F-4B9E-9A08-8CAE0600EE44}"/>
              </a:ext>
            </a:extLst>
          </p:cNvPr>
          <p:cNvSpPr txBox="1">
            <a:spLocks/>
          </p:cNvSpPr>
          <p:nvPr/>
        </p:nvSpPr>
        <p:spPr>
          <a:xfrm>
            <a:off x="265770" y="183869"/>
            <a:ext cx="6104100" cy="819900"/>
          </a:xfrm>
          <a:prstGeom prst="rect">
            <a:avLst/>
          </a:prstGeom>
        </p:spPr>
        <p:txBody>
          <a:bodyPr spcFirstLastPara="1" vert="horz" wrap="square" lIns="91425" tIns="91425" rIns="91425" bIns="91425" rtlCol="0" anchor="ctr" anchorCtr="0">
            <a:normAutofit/>
          </a:bodyPr>
          <a:lstStyle>
            <a:lvl1pPr marL="457200" lvl="0" indent="-419100" algn="ctr" defTabSz="685800" rtl="0" eaLnBrk="1" latinLnBrk="0" hangingPunct="1">
              <a:lnSpc>
                <a:spcPct val="90000"/>
              </a:lnSpc>
              <a:spcBef>
                <a:spcPts val="600"/>
              </a:spcBef>
              <a:spcAft>
                <a:spcPts val="0"/>
              </a:spcAft>
              <a:buSzPts val="3000"/>
              <a:buFont typeface="Arial" panose="020B0604020202020204" pitchFamily="34" charset="0"/>
              <a:buChar char="◉"/>
              <a:defRPr sz="3000" i="1" kern="1200">
                <a:solidFill>
                  <a:schemeClr val="tx1"/>
                </a:solidFill>
                <a:latin typeface="+mn-lt"/>
                <a:ea typeface="+mn-ea"/>
                <a:cs typeface="+mn-cs"/>
              </a:defRPr>
            </a:lvl1pPr>
            <a:lvl2pPr marL="914400" lvl="1"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2pPr>
            <a:lvl3pPr marL="1371600" lvl="2"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3pPr>
            <a:lvl4pPr marL="1828800" lvl="3"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4pPr>
            <a:lvl5pPr marL="2286000" lvl="4"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5pPr>
            <a:lvl6pPr marL="2743200" lvl="5"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6pPr>
            <a:lvl7pPr marL="3200400" lvl="6"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7pPr>
            <a:lvl8pPr marL="3657600" lvl="7"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8pPr>
            <a:lvl9pPr marL="4114800" lvl="8"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9pPr>
          </a:lstStyle>
          <a:p>
            <a:pPr marL="38100" indent="0" algn="l">
              <a:buFont typeface="Arial" panose="020B0604020202020204" pitchFamily="34" charset="0"/>
              <a:buNone/>
            </a:pPr>
            <a:r>
              <a:rPr lang="en-US" sz="3200" dirty="0">
                <a:latin typeface="Book Antiqua" panose="02040602050305030304" pitchFamily="18" charset="0"/>
              </a:rPr>
              <a:t>Pipelining (continued)</a:t>
            </a:r>
            <a:endParaRPr lang="en-US" dirty="0"/>
          </a:p>
        </p:txBody>
      </p:sp>
      <p:sp>
        <p:nvSpPr>
          <p:cNvPr id="12" name="Text Placeholder 1">
            <a:extLst>
              <a:ext uri="{FF2B5EF4-FFF2-40B4-BE49-F238E27FC236}">
                <a16:creationId xmlns:a16="http://schemas.microsoft.com/office/drawing/2014/main" id="{D320DB7B-B0CB-4437-A882-F7B03219AF85}"/>
              </a:ext>
            </a:extLst>
          </p:cNvPr>
          <p:cNvSpPr txBox="1">
            <a:spLocks/>
          </p:cNvSpPr>
          <p:nvPr/>
        </p:nvSpPr>
        <p:spPr>
          <a:xfrm>
            <a:off x="265770" y="1016876"/>
            <a:ext cx="4066419" cy="2059796"/>
          </a:xfrm>
          <a:prstGeom prst="rect">
            <a:avLst/>
          </a:prstGeom>
        </p:spPr>
        <p:txBody>
          <a:bodyPr spcFirstLastPara="1" vert="horz" wrap="square" lIns="91425" tIns="91425" rIns="91425" bIns="91425" rtlCol="0" anchor="ctr" anchorCtr="0">
            <a:noAutofit/>
          </a:bodyPr>
          <a:lstStyle>
            <a:lvl1pPr marL="457200" lvl="0" indent="-419100" algn="ctr" defTabSz="685800" rtl="0" eaLnBrk="1" latinLnBrk="0" hangingPunct="1">
              <a:lnSpc>
                <a:spcPct val="90000"/>
              </a:lnSpc>
              <a:spcBef>
                <a:spcPts val="600"/>
              </a:spcBef>
              <a:spcAft>
                <a:spcPts val="0"/>
              </a:spcAft>
              <a:buSzPts val="3000"/>
              <a:buFont typeface="Arial" panose="020B0604020202020204" pitchFamily="34" charset="0"/>
              <a:buChar char="◉"/>
              <a:defRPr sz="3000" i="1" kern="1200">
                <a:solidFill>
                  <a:schemeClr val="tx1"/>
                </a:solidFill>
                <a:latin typeface="+mn-lt"/>
                <a:ea typeface="+mn-ea"/>
                <a:cs typeface="+mn-cs"/>
              </a:defRPr>
            </a:lvl1pPr>
            <a:lvl2pPr marL="914400" lvl="1"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2pPr>
            <a:lvl3pPr marL="1371600" lvl="2"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3pPr>
            <a:lvl4pPr marL="1828800" lvl="3"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4pPr>
            <a:lvl5pPr marL="2286000" lvl="4"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5pPr>
            <a:lvl6pPr marL="2743200" lvl="5"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6pPr>
            <a:lvl7pPr marL="3200400" lvl="6"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7pPr>
            <a:lvl8pPr marL="3657600" lvl="7"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8pPr>
            <a:lvl9pPr marL="4114800" lvl="8"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9pPr>
          </a:lstStyle>
          <a:p>
            <a:pPr marL="38100" indent="0" algn="l">
              <a:buFont typeface="Arial" panose="020B0604020202020204" pitchFamily="34" charset="0"/>
              <a:buNone/>
            </a:pPr>
            <a:r>
              <a:rPr lang="en-US" sz="1800" dirty="0">
                <a:latin typeface="Book Antiqua" panose="02040602050305030304" pitchFamily="18" charset="0"/>
              </a:rPr>
              <a:t>Grouping transaction data by card ID to</a:t>
            </a:r>
          </a:p>
          <a:p>
            <a:pPr marL="38100" indent="0" algn="l">
              <a:buFont typeface="Arial" panose="020B0604020202020204" pitchFamily="34" charset="0"/>
              <a:buNone/>
            </a:pPr>
            <a:r>
              <a:rPr lang="en-US" sz="1800" dirty="0">
                <a:latin typeface="Book Antiqua" panose="02040602050305030304" pitchFamily="18" charset="0"/>
              </a:rPr>
              <a:t>extract information on each card user:</a:t>
            </a:r>
          </a:p>
          <a:p>
            <a:pPr marL="38100" indent="0" algn="l">
              <a:buFont typeface="Arial" panose="020B0604020202020204" pitchFamily="34" charset="0"/>
              <a:buNone/>
            </a:pPr>
            <a:r>
              <a:rPr lang="en-US" sz="1800" dirty="0">
                <a:latin typeface="Book Antiqua" panose="02040602050305030304" pitchFamily="18" charset="0"/>
              </a:rPr>
              <a:t>- Average, max, median, </a:t>
            </a:r>
            <a:r>
              <a:rPr lang="en-US" sz="1800" dirty="0" err="1">
                <a:latin typeface="Book Antiqua" panose="02040602050305030304" pitchFamily="18" charset="0"/>
              </a:rPr>
              <a:t>std</a:t>
            </a:r>
            <a:r>
              <a:rPr lang="en-US" sz="1800" dirty="0">
                <a:latin typeface="Book Antiqua" panose="02040602050305030304" pitchFamily="18" charset="0"/>
              </a:rPr>
              <a:t> for continuous variables</a:t>
            </a:r>
          </a:p>
          <a:p>
            <a:pPr marL="38100" indent="0" algn="l">
              <a:buNone/>
            </a:pPr>
            <a:r>
              <a:rPr lang="en-US" sz="1800" dirty="0">
                <a:latin typeface="Book Antiqua" panose="02040602050305030304" pitchFamily="18" charset="0"/>
              </a:rPr>
              <a:t>- For categorical variables</a:t>
            </a:r>
            <a:r>
              <a:rPr lang="en-US" sz="1800" dirty="0"/>
              <a:t> the </a:t>
            </a:r>
            <a:r>
              <a:rPr lang="en-US" sz="1800" dirty="0">
                <a:latin typeface="Book Antiqua" panose="02040602050305030304" pitchFamily="18" charset="0"/>
              </a:rPr>
              <a:t>averages provide frequency related information</a:t>
            </a:r>
            <a:endParaRPr lang="en-US" sz="1800" dirty="0"/>
          </a:p>
        </p:txBody>
      </p:sp>
      <p:pic>
        <p:nvPicPr>
          <p:cNvPr id="13" name="Picture 12" descr="Screen Shot 2018-12-13 at 10.40.14 PM.png">
            <a:extLst>
              <a:ext uri="{FF2B5EF4-FFF2-40B4-BE49-F238E27FC236}">
                <a16:creationId xmlns:a16="http://schemas.microsoft.com/office/drawing/2014/main" id="{B776DDCE-6E61-437F-BFE3-E880FE990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2189" y="1141570"/>
            <a:ext cx="4593718" cy="3566500"/>
          </a:xfrm>
          <a:prstGeom prst="rect">
            <a:avLst/>
          </a:prstGeom>
        </p:spPr>
      </p:pic>
    </p:spTree>
    <p:extLst>
      <p:ext uri="{BB962C8B-B14F-4D97-AF65-F5344CB8AC3E}">
        <p14:creationId xmlns:p14="http://schemas.microsoft.com/office/powerpoint/2010/main" val="3777908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bg2">
                <a:tint val="84000"/>
                <a:shade val="100000"/>
                <a:hueMod val="92000"/>
                <a:satMod val="180000"/>
                <a:lumMod val="114000"/>
              </a:schemeClr>
            </a:gs>
            <a:gs pos="100000">
              <a:schemeClr val="bg2">
                <a:shade val="92000"/>
                <a:satMod val="170000"/>
                <a:lumMod val="96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234381" y="8567"/>
            <a:ext cx="6104100" cy="819900"/>
          </a:xfrm>
        </p:spPr>
        <p:txBody>
          <a:bodyPr/>
          <a:lstStyle/>
          <a:p>
            <a:pPr marL="0" lvl="0" indent="0" algn="l">
              <a:buNone/>
            </a:pPr>
            <a:r>
              <a:rPr lang="en-US" sz="3200" dirty="0">
                <a:latin typeface="Book Antiqua" panose="02040602050305030304" pitchFamily="18" charset="0"/>
              </a:rPr>
              <a:t>Neural Network</a:t>
            </a:r>
          </a:p>
        </p:txBody>
      </p:sp>
      <p:sp>
        <p:nvSpPr>
          <p:cNvPr id="3" name="TextBox 2">
            <a:extLst>
              <a:ext uri="{FF2B5EF4-FFF2-40B4-BE49-F238E27FC236}">
                <a16:creationId xmlns:a16="http://schemas.microsoft.com/office/drawing/2014/main" id="{3646F57E-13A4-452C-A71E-69CE0ABBB7DC}"/>
              </a:ext>
            </a:extLst>
          </p:cNvPr>
          <p:cNvSpPr txBox="1"/>
          <p:nvPr/>
        </p:nvSpPr>
        <p:spPr>
          <a:xfrm>
            <a:off x="149394" y="828467"/>
            <a:ext cx="5372222" cy="4524315"/>
          </a:xfrm>
          <a:prstGeom prst="rect">
            <a:avLst/>
          </a:prstGeom>
          <a:noFill/>
        </p:spPr>
        <p:txBody>
          <a:bodyPr wrap="square" rtlCol="0">
            <a:spAutoFit/>
          </a:bodyPr>
          <a:lstStyle/>
          <a:p>
            <a:pPr marL="285750" indent="-285750">
              <a:buFont typeface="Arial" panose="020B0604020202020204" pitchFamily="34" charset="0"/>
              <a:buChar char="•"/>
            </a:pPr>
            <a:r>
              <a:rPr lang="en-US" dirty="0"/>
              <a:t>Binned target results based on “Loyal” and “Disloyal” scores</a:t>
            </a:r>
          </a:p>
          <a:p>
            <a:pPr marL="285750" indent="-285750">
              <a:buFont typeface="Arial" panose="020B0604020202020204" pitchFamily="34" charset="0"/>
              <a:buChar char="•"/>
            </a:pPr>
            <a:r>
              <a:rPr lang="en-US" dirty="0"/>
              <a:t>Scaled data to range between 1 and 0</a:t>
            </a:r>
          </a:p>
          <a:p>
            <a:pPr marL="285750" indent="-285750">
              <a:buFont typeface="Arial" panose="020B0604020202020204" pitchFamily="34" charset="0"/>
              <a:buChar char="•"/>
            </a:pPr>
            <a:r>
              <a:rPr lang="en-US" dirty="0"/>
              <a:t>Did a principal component analysis to determine most variance in the data and to make network easier to run.</a:t>
            </a:r>
          </a:p>
          <a:p>
            <a:pPr marL="285750" indent="-285750">
              <a:buFont typeface="Arial" panose="020B0604020202020204" pitchFamily="34" charset="0"/>
              <a:buChar char="•"/>
            </a:pPr>
            <a:r>
              <a:rPr lang="en-US" dirty="0"/>
              <a:t>Ran Neural Network, achieved a accuracy of 0.</a:t>
            </a:r>
          </a:p>
          <a:p>
            <a:pPr marL="285750" indent="-285750">
              <a:buFont typeface="Arial" panose="020B0604020202020204" pitchFamily="34" charset="0"/>
              <a:buChar char="•"/>
            </a:pPr>
            <a:endParaRPr lang="en-US" dirty="0"/>
          </a:p>
          <a:p>
            <a:r>
              <a:rPr lang="en-US" dirty="0"/>
              <a:t>Conclusion:</a:t>
            </a:r>
          </a:p>
          <a:p>
            <a:r>
              <a:rPr lang="en-US" dirty="0"/>
              <a:t>	</a:t>
            </a:r>
          </a:p>
          <a:p>
            <a:r>
              <a:rPr lang="en-US" dirty="0"/>
              <a:t>This is a complex dataset that may require multiple kinds of models working in synchrony to make accurate predictions.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030" name="Picture 6" descr="Image result for neural network">
            <a:extLst>
              <a:ext uri="{FF2B5EF4-FFF2-40B4-BE49-F238E27FC236}">
                <a16:creationId xmlns:a16="http://schemas.microsoft.com/office/drawing/2014/main" id="{A4A4BC3D-7721-4D94-A8D3-6FF3A41EB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1616" y="988998"/>
            <a:ext cx="3622384" cy="271839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984426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ramond">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1621</TotalTime>
  <Words>358</Words>
  <Application>Microsoft Office PowerPoint</Application>
  <PresentationFormat>On-screen Show (16:9)</PresentationFormat>
  <Paragraphs>76</Paragraphs>
  <Slides>19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Book Antiqua</vt:lpstr>
      <vt:lpstr>Garamond</vt:lpstr>
      <vt:lpstr>Wingdings</vt:lpstr>
      <vt:lpstr>Arial</vt:lpstr>
      <vt:lpstr>Office Theme</vt:lpstr>
      <vt:lpstr>Elo World Team: Jon, Ben, Eleanora &amp; Shrawantee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Infrastructure: Lancaster, PA &amp; NYC</dc:title>
  <cp:lastModifiedBy>Eleanora Trittipo</cp:lastModifiedBy>
  <cp:revision>25</cp:revision>
  <dcterms:modified xsi:type="dcterms:W3CDTF">2018-12-15T06:02:03Z</dcterms:modified>
</cp:coreProperties>
</file>